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rimo Bold" charset="1" panose="020B0704020202020204"/>
      <p:regular r:id="rId22"/>
    </p:embeddedFont>
    <p:embeddedFont>
      <p:font typeface="Calibri (MS) Bold Italics" charset="1" panose="020F07020304040A0204"/>
      <p:regular r:id="rId23"/>
    </p:embeddedFont>
    <p:embeddedFont>
      <p:font typeface="Calibri (MS) Bold" charset="1" panose="020F0702030404030204"/>
      <p:regular r:id="rId24"/>
    </p:embeddedFont>
    <p:embeddedFont>
      <p:font typeface="Times New Roman Bold" charset="1" panose="02030802070405020303"/>
      <p:regular r:id="rId25"/>
    </p:embeddedFont>
    <p:embeddedFont>
      <p:font typeface="Arimo Bold Italics" charset="1" panose="020B0704020202090204"/>
      <p:regular r:id="rId26"/>
    </p:embeddedFont>
    <p:embeddedFont>
      <p:font typeface="Arimo" charset="1" panose="020B0604020202020204"/>
      <p:regular r:id="rId27"/>
    </p:embeddedFont>
    <p:embeddedFont>
      <p:font typeface="Times New Roman" charset="1" panose="020305020704050203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jpeg" Type="http://schemas.openxmlformats.org/officeDocument/2006/relationships/image"/><Relationship Id="rId5" Target="../media/image2.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jpeg" Type="http://schemas.openxmlformats.org/officeDocument/2006/relationships/image"/><Relationship Id="rId6"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48"/>
            <a:ext cx="2457498" cy="2076259"/>
            <a:chOff x="0" y="0"/>
            <a:chExt cx="3276664" cy="2768345"/>
          </a:xfrm>
        </p:grpSpPr>
        <p:sp>
          <p:nvSpPr>
            <p:cNvPr name="Freeform 3" id="3"/>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2"/>
              <a:stretch>
                <a:fillRect l="-4916" t="0" r="-4918" b="0"/>
              </a:stretch>
            </a:blipFill>
          </p:spPr>
        </p:sp>
      </p:grpSp>
      <p:grpSp>
        <p:nvGrpSpPr>
          <p:cNvPr name="Group 4" id="4"/>
          <p:cNvGrpSpPr/>
          <p:nvPr/>
        </p:nvGrpSpPr>
        <p:grpSpPr>
          <a:xfrm rot="0">
            <a:off x="15097401" y="348"/>
            <a:ext cx="3190599" cy="1615821"/>
            <a:chOff x="0" y="0"/>
            <a:chExt cx="4254132" cy="2154428"/>
          </a:xfrm>
        </p:grpSpPr>
        <p:sp>
          <p:nvSpPr>
            <p:cNvPr name="Freeform 5" id="5"/>
            <p:cNvSpPr/>
            <p:nvPr/>
          </p:nvSpPr>
          <p:spPr>
            <a:xfrm flipH="false" flipV="false" rot="0">
              <a:off x="0" y="0"/>
              <a:ext cx="4254119" cy="2154428"/>
            </a:xfrm>
            <a:custGeom>
              <a:avLst/>
              <a:gdLst/>
              <a:ahLst/>
              <a:cxnLst/>
              <a:rect r="r" b="b" t="t" l="l"/>
              <a:pathLst>
                <a:path h="2154428" w="4254119">
                  <a:moveTo>
                    <a:pt x="0" y="0"/>
                  </a:moveTo>
                  <a:lnTo>
                    <a:pt x="4254119" y="0"/>
                  </a:lnTo>
                  <a:lnTo>
                    <a:pt x="4254119" y="2154428"/>
                  </a:lnTo>
                  <a:lnTo>
                    <a:pt x="0" y="2154428"/>
                  </a:lnTo>
                  <a:lnTo>
                    <a:pt x="0" y="0"/>
                  </a:lnTo>
                  <a:close/>
                </a:path>
              </a:pathLst>
            </a:custGeom>
            <a:blipFill>
              <a:blip r:embed="rId3"/>
              <a:stretch>
                <a:fillRect l="-131" t="0" r="-131" b="0"/>
              </a:stretch>
            </a:blipFill>
          </p:spPr>
        </p:sp>
      </p:grpSp>
      <p:grpSp>
        <p:nvGrpSpPr>
          <p:cNvPr name="Group 6" id="6"/>
          <p:cNvGrpSpPr/>
          <p:nvPr/>
        </p:nvGrpSpPr>
        <p:grpSpPr>
          <a:xfrm rot="0">
            <a:off x="0" y="9212942"/>
            <a:ext cx="18288000" cy="1074039"/>
            <a:chOff x="0" y="0"/>
            <a:chExt cx="24384000" cy="1432052"/>
          </a:xfrm>
        </p:grpSpPr>
        <p:sp>
          <p:nvSpPr>
            <p:cNvPr name="Freeform 7" id="7"/>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4"/>
              <a:stretch>
                <a:fillRect l="0" t="-29634" r="0" b="-29634"/>
              </a:stretch>
            </a:blipFill>
          </p:spPr>
        </p:sp>
      </p:grpSp>
      <p:sp>
        <p:nvSpPr>
          <p:cNvPr name="TextBox 8" id="8"/>
          <p:cNvSpPr txBox="true"/>
          <p:nvPr/>
        </p:nvSpPr>
        <p:spPr>
          <a:xfrm rot="0">
            <a:off x="3553597" y="114414"/>
            <a:ext cx="11331121" cy="1829076"/>
          </a:xfrm>
          <a:prstGeom prst="rect">
            <a:avLst/>
          </a:prstGeom>
        </p:spPr>
        <p:txBody>
          <a:bodyPr anchor="t" rtlCol="false" tIns="0" lIns="0" bIns="0" rIns="0">
            <a:spAutoFit/>
          </a:bodyPr>
          <a:lstStyle/>
          <a:p>
            <a:pPr algn="ctr">
              <a:lnSpc>
                <a:spcPts val="5023"/>
              </a:lnSpc>
            </a:pPr>
            <a:r>
              <a:rPr lang="en-US" sz="4200" b="true">
                <a:solidFill>
                  <a:srgbClr val="7030A0"/>
                </a:solidFill>
                <a:latin typeface="Arimo Bold"/>
                <a:ea typeface="Arimo Bold"/>
                <a:cs typeface="Arimo Bold"/>
                <a:sym typeface="Arimo Bold"/>
              </a:rPr>
              <a:t>G.H. RAISONI COLLEGE OF ENGINEERING AND MANAGEMENT, WAGHOLI, PUNE</a:t>
            </a:r>
          </a:p>
          <a:p>
            <a:pPr algn="ctr">
              <a:lnSpc>
                <a:spcPts val="5040"/>
              </a:lnSpc>
            </a:pPr>
            <a:r>
              <a:rPr lang="en-US" sz="3600" b="true">
                <a:solidFill>
                  <a:srgbClr val="C55A11"/>
                </a:solidFill>
                <a:latin typeface="Arimo Bold"/>
                <a:ea typeface="Arimo Bold"/>
                <a:cs typeface="Arimo Bold"/>
                <a:sym typeface="Arimo Bold"/>
              </a:rPr>
              <a:t>Department of CSE ( AI &amp; AIML)</a:t>
            </a:r>
          </a:p>
        </p:txBody>
      </p:sp>
      <p:sp>
        <p:nvSpPr>
          <p:cNvPr name="TextBox 9" id="9"/>
          <p:cNvSpPr txBox="true"/>
          <p:nvPr/>
        </p:nvSpPr>
        <p:spPr>
          <a:xfrm rot="0">
            <a:off x="3798473" y="2747160"/>
            <a:ext cx="10841369" cy="932778"/>
          </a:xfrm>
          <a:prstGeom prst="rect">
            <a:avLst/>
          </a:prstGeom>
        </p:spPr>
        <p:txBody>
          <a:bodyPr anchor="t" rtlCol="false" tIns="0" lIns="0" bIns="0" rIns="0">
            <a:spAutoFit/>
          </a:bodyPr>
          <a:lstStyle/>
          <a:p>
            <a:pPr algn="ctr">
              <a:lnSpc>
                <a:spcPts val="6859"/>
              </a:lnSpc>
            </a:pPr>
            <a:r>
              <a:rPr lang="en-US" b="true" sz="4899" i="true" spc="4">
                <a:solidFill>
                  <a:srgbClr val="24488B"/>
                </a:solidFill>
                <a:latin typeface="Calibri (MS) Bold Italics"/>
                <a:ea typeface="Calibri (MS) Bold Italics"/>
                <a:cs typeface="Calibri (MS) Bold Italics"/>
                <a:sym typeface="Calibri (MS) Bold Italics"/>
              </a:rPr>
              <a:t>Lost and Found App Using Deep Learning </a:t>
            </a:r>
          </a:p>
        </p:txBody>
      </p:sp>
      <p:sp>
        <p:nvSpPr>
          <p:cNvPr name="TextBox 10" id="10"/>
          <p:cNvSpPr txBox="true"/>
          <p:nvPr/>
        </p:nvSpPr>
        <p:spPr>
          <a:xfrm rot="0">
            <a:off x="0" y="3931575"/>
            <a:ext cx="18288000" cy="2762114"/>
          </a:xfrm>
          <a:prstGeom prst="rect">
            <a:avLst/>
          </a:prstGeom>
        </p:spPr>
        <p:txBody>
          <a:bodyPr anchor="t" rtlCol="false" tIns="0" lIns="0" bIns="0" rIns="0">
            <a:spAutoFit/>
          </a:bodyPr>
          <a:lstStyle/>
          <a:p>
            <a:pPr algn="ctr">
              <a:lnSpc>
                <a:spcPts val="5312"/>
              </a:lnSpc>
            </a:pPr>
            <a:r>
              <a:rPr lang="en-US" sz="3794" b="true">
                <a:solidFill>
                  <a:srgbClr val="FF0000"/>
                </a:solidFill>
                <a:latin typeface="Calibri (MS) Bold"/>
                <a:ea typeface="Calibri (MS) Bold"/>
                <a:cs typeface="Calibri (MS) Bold"/>
                <a:sym typeface="Calibri (MS) Bold"/>
              </a:rPr>
              <a:t>Guide:</a:t>
            </a:r>
          </a:p>
          <a:p>
            <a:pPr algn="ctr">
              <a:lnSpc>
                <a:spcPts val="5312"/>
              </a:lnSpc>
            </a:pPr>
            <a:r>
              <a:rPr lang="en-US" b="true" sz="3794" i="true">
                <a:solidFill>
                  <a:srgbClr val="000000"/>
                </a:solidFill>
                <a:latin typeface="Calibri (MS) Bold Italics"/>
                <a:ea typeface="Calibri (MS) Bold Italics"/>
                <a:cs typeface="Calibri (MS) Bold Italics"/>
                <a:sym typeface="Calibri (MS) Bold Italics"/>
              </a:rPr>
              <a:t>Prof. Swati Barik</a:t>
            </a:r>
          </a:p>
          <a:p>
            <a:pPr algn="ctr">
              <a:lnSpc>
                <a:spcPts val="5654"/>
              </a:lnSpc>
            </a:pPr>
            <a:r>
              <a:rPr lang="en-US" sz="3794" b="true">
                <a:solidFill>
                  <a:srgbClr val="FF0000"/>
                </a:solidFill>
                <a:latin typeface="Calibri (MS) Bold"/>
                <a:ea typeface="Calibri (MS) Bold"/>
                <a:cs typeface="Calibri (MS) Bold"/>
                <a:sym typeface="Calibri (MS) Bold"/>
              </a:rPr>
              <a:t>Name of Projectees</a:t>
            </a:r>
          </a:p>
          <a:p>
            <a:pPr algn="ctr">
              <a:lnSpc>
                <a:spcPts val="5356"/>
              </a:lnSpc>
            </a:pPr>
            <a:r>
              <a:rPr lang="en-US" b="true" sz="3594" i="true">
                <a:solidFill>
                  <a:srgbClr val="000000"/>
                </a:solidFill>
                <a:latin typeface="Calibri (MS) Bold Italics"/>
                <a:ea typeface="Calibri (MS) Bold Italics"/>
                <a:cs typeface="Calibri (MS) Bold Italics"/>
                <a:sym typeface="Calibri (MS) Bold Italics"/>
              </a:rPr>
              <a:t> </a:t>
            </a:r>
            <a:r>
              <a:rPr lang="en-US" b="true" sz="3594" i="true">
                <a:solidFill>
                  <a:srgbClr val="000000"/>
                </a:solidFill>
                <a:latin typeface="Calibri (MS) Bold Italics"/>
                <a:ea typeface="Calibri (MS) Bold Italics"/>
                <a:cs typeface="Calibri (MS) Bold Italics"/>
                <a:sym typeface="Calibri (MS) Bold Italics"/>
              </a:rPr>
              <a:t>Abhijeet Warale</a:t>
            </a:r>
            <a:r>
              <a:rPr lang="en-US" b="true" sz="3594" i="true">
                <a:solidFill>
                  <a:srgbClr val="000000"/>
                </a:solidFill>
                <a:latin typeface="Calibri (MS) Bold Italics"/>
                <a:ea typeface="Calibri (MS) Bold Italics"/>
                <a:cs typeface="Calibri (MS) Bold Italics"/>
                <a:sym typeface="Calibri (MS) Bold Italics"/>
              </a:rPr>
              <a:t> A-01| Arpeet Chandane A-16 | Abhishek Kadam A-03 | Abhishek Kasture A-04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grpSp>
        <p:nvGrpSpPr>
          <p:cNvPr name="Group 7" id="7"/>
          <p:cNvGrpSpPr/>
          <p:nvPr/>
        </p:nvGrpSpPr>
        <p:grpSpPr>
          <a:xfrm rot="0">
            <a:off x="0" y="348"/>
            <a:ext cx="2457498" cy="2076259"/>
            <a:chOff x="0" y="0"/>
            <a:chExt cx="3276664" cy="2768345"/>
          </a:xfrm>
        </p:grpSpPr>
        <p:sp>
          <p:nvSpPr>
            <p:cNvPr name="Freeform 8" id="8"/>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9" id="9"/>
          <p:cNvGrpSpPr/>
          <p:nvPr/>
        </p:nvGrpSpPr>
        <p:grpSpPr>
          <a:xfrm rot="0">
            <a:off x="416617" y="1884679"/>
            <a:ext cx="17434392" cy="7128198"/>
            <a:chOff x="0" y="0"/>
            <a:chExt cx="4591774" cy="1877386"/>
          </a:xfrm>
        </p:grpSpPr>
        <p:sp>
          <p:nvSpPr>
            <p:cNvPr name="Freeform 10" id="10"/>
            <p:cNvSpPr/>
            <p:nvPr/>
          </p:nvSpPr>
          <p:spPr>
            <a:xfrm flipH="false" flipV="false" rot="0">
              <a:off x="0" y="0"/>
              <a:ext cx="4591774" cy="1877386"/>
            </a:xfrm>
            <a:custGeom>
              <a:avLst/>
              <a:gdLst/>
              <a:ahLst/>
              <a:cxnLst/>
              <a:rect r="r" b="b" t="t" l="l"/>
              <a:pathLst>
                <a:path h="1877386" w="4591774">
                  <a:moveTo>
                    <a:pt x="8881" y="0"/>
                  </a:moveTo>
                  <a:lnTo>
                    <a:pt x="4582893" y="0"/>
                  </a:lnTo>
                  <a:cubicBezTo>
                    <a:pt x="4585248" y="0"/>
                    <a:pt x="4587507" y="936"/>
                    <a:pt x="4589173" y="2601"/>
                  </a:cubicBezTo>
                  <a:cubicBezTo>
                    <a:pt x="4590838" y="4267"/>
                    <a:pt x="4591774" y="6526"/>
                    <a:pt x="4591774" y="8881"/>
                  </a:cubicBezTo>
                  <a:lnTo>
                    <a:pt x="4591774" y="1868504"/>
                  </a:lnTo>
                  <a:cubicBezTo>
                    <a:pt x="4591774" y="1873409"/>
                    <a:pt x="4587798" y="1877386"/>
                    <a:pt x="4582893" y="1877386"/>
                  </a:cubicBezTo>
                  <a:lnTo>
                    <a:pt x="8881" y="1877386"/>
                  </a:lnTo>
                  <a:cubicBezTo>
                    <a:pt x="3976" y="1877386"/>
                    <a:pt x="0" y="1873409"/>
                    <a:pt x="0" y="1868504"/>
                  </a:cubicBezTo>
                  <a:lnTo>
                    <a:pt x="0" y="8881"/>
                  </a:lnTo>
                  <a:cubicBezTo>
                    <a:pt x="0" y="3976"/>
                    <a:pt x="3976" y="0"/>
                    <a:pt x="8881" y="0"/>
                  </a:cubicBezTo>
                  <a:close/>
                </a:path>
              </a:pathLst>
            </a:custGeom>
            <a:solidFill>
              <a:srgbClr val="FFF5E4"/>
            </a:solidFill>
            <a:ln w="9525" cap="sq">
              <a:solidFill>
                <a:srgbClr val="000000"/>
              </a:solidFill>
              <a:prstDash val="lgDash"/>
              <a:miter/>
            </a:ln>
          </p:spPr>
        </p:sp>
        <p:sp>
          <p:nvSpPr>
            <p:cNvPr name="TextBox 11" id="11"/>
            <p:cNvSpPr txBox="true"/>
            <p:nvPr/>
          </p:nvSpPr>
          <p:spPr>
            <a:xfrm>
              <a:off x="0" y="-9525"/>
              <a:ext cx="4591774" cy="1886911"/>
            </a:xfrm>
            <a:prstGeom prst="rect">
              <a:avLst/>
            </a:prstGeom>
          </p:spPr>
          <p:txBody>
            <a:bodyPr anchor="ctr" rtlCol="false" tIns="50800" lIns="50800" bIns="50800" rIns="50800"/>
            <a:lstStyle/>
            <a:p>
              <a:pPr algn="ctr">
                <a:lnSpc>
                  <a:spcPts val="2999"/>
                </a:lnSpc>
              </a:pPr>
            </a:p>
          </p:txBody>
        </p:sp>
      </p:grpSp>
      <p:sp>
        <p:nvSpPr>
          <p:cNvPr name="Freeform 12" id="12"/>
          <p:cNvSpPr/>
          <p:nvPr/>
        </p:nvSpPr>
        <p:spPr>
          <a:xfrm flipH="false" flipV="false" rot="0">
            <a:off x="658073" y="2353831"/>
            <a:ext cx="12019211" cy="6189894"/>
          </a:xfrm>
          <a:custGeom>
            <a:avLst/>
            <a:gdLst/>
            <a:ahLst/>
            <a:cxnLst/>
            <a:rect r="r" b="b" t="t" l="l"/>
            <a:pathLst>
              <a:path h="6189894" w="12019211">
                <a:moveTo>
                  <a:pt x="0" y="0"/>
                </a:moveTo>
                <a:lnTo>
                  <a:pt x="12019211" y="0"/>
                </a:lnTo>
                <a:lnTo>
                  <a:pt x="12019211" y="6189894"/>
                </a:lnTo>
                <a:lnTo>
                  <a:pt x="0" y="6189894"/>
                </a:lnTo>
                <a:lnTo>
                  <a:pt x="0" y="0"/>
                </a:lnTo>
                <a:close/>
              </a:path>
            </a:pathLst>
          </a:custGeom>
          <a:blipFill>
            <a:blip r:embed="rId7"/>
            <a:stretch>
              <a:fillRect l="0" t="0" r="0" b="0"/>
            </a:stretch>
          </a:blipFill>
        </p:spPr>
      </p:sp>
      <p:sp>
        <p:nvSpPr>
          <p:cNvPr name="Freeform 13" id="13"/>
          <p:cNvSpPr/>
          <p:nvPr/>
        </p:nvSpPr>
        <p:spPr>
          <a:xfrm flipH="false" flipV="false" rot="0">
            <a:off x="12887743" y="2353831"/>
            <a:ext cx="4757011" cy="6189894"/>
          </a:xfrm>
          <a:custGeom>
            <a:avLst/>
            <a:gdLst/>
            <a:ahLst/>
            <a:cxnLst/>
            <a:rect r="r" b="b" t="t" l="l"/>
            <a:pathLst>
              <a:path h="6189894" w="4757011">
                <a:moveTo>
                  <a:pt x="0" y="0"/>
                </a:moveTo>
                <a:lnTo>
                  <a:pt x="4757011" y="0"/>
                </a:lnTo>
                <a:lnTo>
                  <a:pt x="4757011" y="6189894"/>
                </a:lnTo>
                <a:lnTo>
                  <a:pt x="0" y="6189894"/>
                </a:lnTo>
                <a:lnTo>
                  <a:pt x="0" y="0"/>
                </a:lnTo>
                <a:close/>
              </a:path>
            </a:pathLst>
          </a:custGeom>
          <a:blipFill>
            <a:blip r:embed="rId8"/>
            <a:stretch>
              <a:fillRect l="-1316" t="0" r="-1316" b="0"/>
            </a:stretch>
          </a:blipFill>
        </p:spPr>
      </p:sp>
      <p:sp>
        <p:nvSpPr>
          <p:cNvPr name="TextBox 14" id="14"/>
          <p:cNvSpPr txBox="true"/>
          <p:nvPr/>
        </p:nvSpPr>
        <p:spPr>
          <a:xfrm rot="0">
            <a:off x="5560580" y="-53199"/>
            <a:ext cx="7146466" cy="882180"/>
          </a:xfrm>
          <a:prstGeom prst="rect">
            <a:avLst/>
          </a:prstGeom>
        </p:spPr>
        <p:txBody>
          <a:bodyPr anchor="t" rtlCol="false" tIns="0" lIns="0" bIns="0" rIns="0">
            <a:spAutoFit/>
          </a:bodyPr>
          <a:lstStyle/>
          <a:p>
            <a:pPr algn="ctr">
              <a:lnSpc>
                <a:spcPts val="6508"/>
              </a:lnSpc>
            </a:pPr>
            <a:r>
              <a:rPr lang="en-US" sz="4650" b="true">
                <a:solidFill>
                  <a:srgbClr val="FFFFFF"/>
                </a:solidFill>
                <a:latin typeface="Times New Roman Bold"/>
                <a:ea typeface="Times New Roman Bold"/>
                <a:cs typeface="Times New Roman Bold"/>
                <a:sym typeface="Times New Roman Bold"/>
              </a:rPr>
              <a:t>Results - Implementation</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grpSp>
        <p:nvGrpSpPr>
          <p:cNvPr name="Group 7" id="7"/>
          <p:cNvGrpSpPr/>
          <p:nvPr/>
        </p:nvGrpSpPr>
        <p:grpSpPr>
          <a:xfrm rot="0">
            <a:off x="0" y="348"/>
            <a:ext cx="2457498" cy="2076259"/>
            <a:chOff x="0" y="0"/>
            <a:chExt cx="3276664" cy="2768345"/>
          </a:xfrm>
        </p:grpSpPr>
        <p:sp>
          <p:nvSpPr>
            <p:cNvPr name="Freeform 8" id="8"/>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9" id="9"/>
          <p:cNvGrpSpPr/>
          <p:nvPr/>
        </p:nvGrpSpPr>
        <p:grpSpPr>
          <a:xfrm rot="0">
            <a:off x="416617" y="1884679"/>
            <a:ext cx="17434392" cy="7128198"/>
            <a:chOff x="0" y="0"/>
            <a:chExt cx="4591774" cy="1877386"/>
          </a:xfrm>
        </p:grpSpPr>
        <p:sp>
          <p:nvSpPr>
            <p:cNvPr name="Freeform 10" id="10"/>
            <p:cNvSpPr/>
            <p:nvPr/>
          </p:nvSpPr>
          <p:spPr>
            <a:xfrm flipH="false" flipV="false" rot="0">
              <a:off x="0" y="0"/>
              <a:ext cx="4591774" cy="1877386"/>
            </a:xfrm>
            <a:custGeom>
              <a:avLst/>
              <a:gdLst/>
              <a:ahLst/>
              <a:cxnLst/>
              <a:rect r="r" b="b" t="t" l="l"/>
              <a:pathLst>
                <a:path h="1877386" w="4591774">
                  <a:moveTo>
                    <a:pt x="8881" y="0"/>
                  </a:moveTo>
                  <a:lnTo>
                    <a:pt x="4582893" y="0"/>
                  </a:lnTo>
                  <a:cubicBezTo>
                    <a:pt x="4585248" y="0"/>
                    <a:pt x="4587507" y="936"/>
                    <a:pt x="4589173" y="2601"/>
                  </a:cubicBezTo>
                  <a:cubicBezTo>
                    <a:pt x="4590838" y="4267"/>
                    <a:pt x="4591774" y="6526"/>
                    <a:pt x="4591774" y="8881"/>
                  </a:cubicBezTo>
                  <a:lnTo>
                    <a:pt x="4591774" y="1868504"/>
                  </a:lnTo>
                  <a:cubicBezTo>
                    <a:pt x="4591774" y="1873409"/>
                    <a:pt x="4587798" y="1877386"/>
                    <a:pt x="4582893" y="1877386"/>
                  </a:cubicBezTo>
                  <a:lnTo>
                    <a:pt x="8881" y="1877386"/>
                  </a:lnTo>
                  <a:cubicBezTo>
                    <a:pt x="3976" y="1877386"/>
                    <a:pt x="0" y="1873409"/>
                    <a:pt x="0" y="1868504"/>
                  </a:cubicBezTo>
                  <a:lnTo>
                    <a:pt x="0" y="8881"/>
                  </a:lnTo>
                  <a:cubicBezTo>
                    <a:pt x="0" y="3976"/>
                    <a:pt x="3976" y="0"/>
                    <a:pt x="8881" y="0"/>
                  </a:cubicBezTo>
                  <a:close/>
                </a:path>
              </a:pathLst>
            </a:custGeom>
            <a:solidFill>
              <a:srgbClr val="FFF5E4"/>
            </a:solidFill>
            <a:ln w="9525" cap="sq">
              <a:solidFill>
                <a:srgbClr val="000000"/>
              </a:solidFill>
              <a:prstDash val="lgDash"/>
              <a:miter/>
            </a:ln>
          </p:spPr>
        </p:sp>
        <p:sp>
          <p:nvSpPr>
            <p:cNvPr name="TextBox 11" id="11"/>
            <p:cNvSpPr txBox="true"/>
            <p:nvPr/>
          </p:nvSpPr>
          <p:spPr>
            <a:xfrm>
              <a:off x="0" y="-9525"/>
              <a:ext cx="4591774" cy="1886911"/>
            </a:xfrm>
            <a:prstGeom prst="rect">
              <a:avLst/>
            </a:prstGeom>
          </p:spPr>
          <p:txBody>
            <a:bodyPr anchor="ctr" rtlCol="false" tIns="50800" lIns="50800" bIns="50800" rIns="50800"/>
            <a:lstStyle/>
            <a:p>
              <a:pPr algn="ctr">
                <a:lnSpc>
                  <a:spcPts val="2999"/>
                </a:lnSpc>
              </a:pPr>
            </a:p>
          </p:txBody>
        </p:sp>
      </p:grpSp>
      <p:sp>
        <p:nvSpPr>
          <p:cNvPr name="Freeform 12" id="12"/>
          <p:cNvSpPr/>
          <p:nvPr/>
        </p:nvSpPr>
        <p:spPr>
          <a:xfrm flipH="false" flipV="false" rot="0">
            <a:off x="657951" y="2513285"/>
            <a:ext cx="11372370" cy="5870986"/>
          </a:xfrm>
          <a:custGeom>
            <a:avLst/>
            <a:gdLst/>
            <a:ahLst/>
            <a:cxnLst/>
            <a:rect r="r" b="b" t="t" l="l"/>
            <a:pathLst>
              <a:path h="5870986" w="11372370">
                <a:moveTo>
                  <a:pt x="0" y="0"/>
                </a:moveTo>
                <a:lnTo>
                  <a:pt x="11372371" y="0"/>
                </a:lnTo>
                <a:lnTo>
                  <a:pt x="11372371" y="5870986"/>
                </a:lnTo>
                <a:lnTo>
                  <a:pt x="0" y="5870986"/>
                </a:lnTo>
                <a:lnTo>
                  <a:pt x="0" y="0"/>
                </a:lnTo>
                <a:close/>
              </a:path>
            </a:pathLst>
          </a:custGeom>
          <a:blipFill>
            <a:blip r:embed="rId7"/>
            <a:stretch>
              <a:fillRect l="0" t="0" r="0" b="0"/>
            </a:stretch>
          </a:blipFill>
          <a:ln cap="sq">
            <a:noFill/>
            <a:prstDash val="solid"/>
            <a:miter/>
          </a:ln>
        </p:spPr>
      </p:sp>
      <p:sp>
        <p:nvSpPr>
          <p:cNvPr name="Freeform 13" id="13"/>
          <p:cNvSpPr/>
          <p:nvPr/>
        </p:nvSpPr>
        <p:spPr>
          <a:xfrm flipH="false" flipV="false" rot="0">
            <a:off x="12370861" y="2019168"/>
            <a:ext cx="5230156" cy="6859221"/>
          </a:xfrm>
          <a:custGeom>
            <a:avLst/>
            <a:gdLst/>
            <a:ahLst/>
            <a:cxnLst/>
            <a:rect r="r" b="b" t="t" l="l"/>
            <a:pathLst>
              <a:path h="6859221" w="5230156">
                <a:moveTo>
                  <a:pt x="0" y="0"/>
                </a:moveTo>
                <a:lnTo>
                  <a:pt x="5230156" y="0"/>
                </a:lnTo>
                <a:lnTo>
                  <a:pt x="5230156" y="6859220"/>
                </a:lnTo>
                <a:lnTo>
                  <a:pt x="0" y="6859220"/>
                </a:lnTo>
                <a:lnTo>
                  <a:pt x="0" y="0"/>
                </a:lnTo>
                <a:close/>
              </a:path>
            </a:pathLst>
          </a:custGeom>
          <a:blipFill>
            <a:blip r:embed="rId8"/>
            <a:stretch>
              <a:fillRect l="0" t="0" r="0" b="0"/>
            </a:stretch>
          </a:blipFill>
          <a:ln cap="sq">
            <a:noFill/>
            <a:prstDash val="solid"/>
            <a:miter/>
          </a:ln>
        </p:spPr>
      </p:sp>
      <p:sp>
        <p:nvSpPr>
          <p:cNvPr name="TextBox 14" id="14"/>
          <p:cNvSpPr txBox="true"/>
          <p:nvPr/>
        </p:nvSpPr>
        <p:spPr>
          <a:xfrm rot="0">
            <a:off x="5560580" y="-53199"/>
            <a:ext cx="7146466" cy="882180"/>
          </a:xfrm>
          <a:prstGeom prst="rect">
            <a:avLst/>
          </a:prstGeom>
        </p:spPr>
        <p:txBody>
          <a:bodyPr anchor="t" rtlCol="false" tIns="0" lIns="0" bIns="0" rIns="0">
            <a:spAutoFit/>
          </a:bodyPr>
          <a:lstStyle/>
          <a:p>
            <a:pPr algn="ctr">
              <a:lnSpc>
                <a:spcPts val="6508"/>
              </a:lnSpc>
            </a:pPr>
            <a:r>
              <a:rPr lang="en-US" sz="4650" b="true">
                <a:solidFill>
                  <a:srgbClr val="FFFFFF"/>
                </a:solidFill>
                <a:latin typeface="Times New Roman Bold"/>
                <a:ea typeface="Times New Roman Bold"/>
                <a:cs typeface="Times New Roman Bold"/>
                <a:sym typeface="Times New Roman Bold"/>
              </a:rPr>
              <a:t>Results - Implementation</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grpSp>
        <p:nvGrpSpPr>
          <p:cNvPr name="Group 7" id="7"/>
          <p:cNvGrpSpPr/>
          <p:nvPr/>
        </p:nvGrpSpPr>
        <p:grpSpPr>
          <a:xfrm rot="0">
            <a:off x="0" y="348"/>
            <a:ext cx="2457498" cy="2076259"/>
            <a:chOff x="0" y="0"/>
            <a:chExt cx="3276664" cy="2768345"/>
          </a:xfrm>
        </p:grpSpPr>
        <p:sp>
          <p:nvSpPr>
            <p:cNvPr name="Freeform 8" id="8"/>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9" id="9"/>
          <p:cNvGrpSpPr/>
          <p:nvPr/>
        </p:nvGrpSpPr>
        <p:grpSpPr>
          <a:xfrm rot="0">
            <a:off x="416617" y="1884679"/>
            <a:ext cx="17434392" cy="7128198"/>
            <a:chOff x="0" y="0"/>
            <a:chExt cx="4591774" cy="1877386"/>
          </a:xfrm>
        </p:grpSpPr>
        <p:sp>
          <p:nvSpPr>
            <p:cNvPr name="Freeform 10" id="10"/>
            <p:cNvSpPr/>
            <p:nvPr/>
          </p:nvSpPr>
          <p:spPr>
            <a:xfrm flipH="false" flipV="false" rot="0">
              <a:off x="0" y="0"/>
              <a:ext cx="4591774" cy="1877386"/>
            </a:xfrm>
            <a:custGeom>
              <a:avLst/>
              <a:gdLst/>
              <a:ahLst/>
              <a:cxnLst/>
              <a:rect r="r" b="b" t="t" l="l"/>
              <a:pathLst>
                <a:path h="1877386" w="4591774">
                  <a:moveTo>
                    <a:pt x="8881" y="0"/>
                  </a:moveTo>
                  <a:lnTo>
                    <a:pt x="4582893" y="0"/>
                  </a:lnTo>
                  <a:cubicBezTo>
                    <a:pt x="4585248" y="0"/>
                    <a:pt x="4587507" y="936"/>
                    <a:pt x="4589173" y="2601"/>
                  </a:cubicBezTo>
                  <a:cubicBezTo>
                    <a:pt x="4590838" y="4267"/>
                    <a:pt x="4591774" y="6526"/>
                    <a:pt x="4591774" y="8881"/>
                  </a:cubicBezTo>
                  <a:lnTo>
                    <a:pt x="4591774" y="1868504"/>
                  </a:lnTo>
                  <a:cubicBezTo>
                    <a:pt x="4591774" y="1873409"/>
                    <a:pt x="4587798" y="1877386"/>
                    <a:pt x="4582893" y="1877386"/>
                  </a:cubicBezTo>
                  <a:lnTo>
                    <a:pt x="8881" y="1877386"/>
                  </a:lnTo>
                  <a:cubicBezTo>
                    <a:pt x="3976" y="1877386"/>
                    <a:pt x="0" y="1873409"/>
                    <a:pt x="0" y="1868504"/>
                  </a:cubicBezTo>
                  <a:lnTo>
                    <a:pt x="0" y="8881"/>
                  </a:lnTo>
                  <a:cubicBezTo>
                    <a:pt x="0" y="3976"/>
                    <a:pt x="3976" y="0"/>
                    <a:pt x="8881" y="0"/>
                  </a:cubicBezTo>
                  <a:close/>
                </a:path>
              </a:pathLst>
            </a:custGeom>
            <a:solidFill>
              <a:srgbClr val="FFF5E4"/>
            </a:solidFill>
            <a:ln w="9525" cap="sq">
              <a:solidFill>
                <a:srgbClr val="000000"/>
              </a:solidFill>
              <a:prstDash val="lgDash"/>
              <a:miter/>
            </a:ln>
          </p:spPr>
        </p:sp>
        <p:sp>
          <p:nvSpPr>
            <p:cNvPr name="TextBox 11" id="11"/>
            <p:cNvSpPr txBox="true"/>
            <p:nvPr/>
          </p:nvSpPr>
          <p:spPr>
            <a:xfrm>
              <a:off x="0" y="-9525"/>
              <a:ext cx="4591774" cy="1886911"/>
            </a:xfrm>
            <a:prstGeom prst="rect">
              <a:avLst/>
            </a:prstGeom>
          </p:spPr>
          <p:txBody>
            <a:bodyPr anchor="ctr" rtlCol="false" tIns="50800" lIns="50800" bIns="50800" rIns="50800"/>
            <a:lstStyle/>
            <a:p>
              <a:pPr algn="ctr">
                <a:lnSpc>
                  <a:spcPts val="2999"/>
                </a:lnSpc>
              </a:pPr>
            </a:p>
          </p:txBody>
        </p:sp>
      </p:grpSp>
      <p:sp>
        <p:nvSpPr>
          <p:cNvPr name="Freeform 12" id="12"/>
          <p:cNvSpPr/>
          <p:nvPr/>
        </p:nvSpPr>
        <p:spPr>
          <a:xfrm flipH="false" flipV="false" rot="0">
            <a:off x="605288" y="2531640"/>
            <a:ext cx="11301259" cy="5834275"/>
          </a:xfrm>
          <a:custGeom>
            <a:avLst/>
            <a:gdLst/>
            <a:ahLst/>
            <a:cxnLst/>
            <a:rect r="r" b="b" t="t" l="l"/>
            <a:pathLst>
              <a:path h="5834275" w="11301259">
                <a:moveTo>
                  <a:pt x="0" y="0"/>
                </a:moveTo>
                <a:lnTo>
                  <a:pt x="11301259" y="0"/>
                </a:lnTo>
                <a:lnTo>
                  <a:pt x="11301259" y="5834275"/>
                </a:lnTo>
                <a:lnTo>
                  <a:pt x="0" y="5834275"/>
                </a:lnTo>
                <a:lnTo>
                  <a:pt x="0" y="0"/>
                </a:lnTo>
                <a:close/>
              </a:path>
            </a:pathLst>
          </a:custGeom>
          <a:blipFill>
            <a:blip r:embed="rId7"/>
            <a:stretch>
              <a:fillRect l="0" t="0" r="0" b="0"/>
            </a:stretch>
          </a:blipFill>
        </p:spPr>
      </p:sp>
      <p:sp>
        <p:nvSpPr>
          <p:cNvPr name="Freeform 13" id="13"/>
          <p:cNvSpPr/>
          <p:nvPr/>
        </p:nvSpPr>
        <p:spPr>
          <a:xfrm flipH="false" flipV="false" rot="0">
            <a:off x="12196725" y="2131817"/>
            <a:ext cx="5439816" cy="6633922"/>
          </a:xfrm>
          <a:custGeom>
            <a:avLst/>
            <a:gdLst/>
            <a:ahLst/>
            <a:cxnLst/>
            <a:rect r="r" b="b" t="t" l="l"/>
            <a:pathLst>
              <a:path h="6633922" w="5439816">
                <a:moveTo>
                  <a:pt x="0" y="0"/>
                </a:moveTo>
                <a:lnTo>
                  <a:pt x="5439816" y="0"/>
                </a:lnTo>
                <a:lnTo>
                  <a:pt x="5439816" y="6633922"/>
                </a:lnTo>
                <a:lnTo>
                  <a:pt x="0" y="6633922"/>
                </a:lnTo>
                <a:lnTo>
                  <a:pt x="0" y="0"/>
                </a:lnTo>
                <a:close/>
              </a:path>
            </a:pathLst>
          </a:custGeom>
          <a:blipFill>
            <a:blip r:embed="rId8"/>
            <a:stretch>
              <a:fillRect l="0" t="0" r="0" b="0"/>
            </a:stretch>
          </a:blipFill>
        </p:spPr>
      </p:sp>
      <p:sp>
        <p:nvSpPr>
          <p:cNvPr name="TextBox 14" id="14"/>
          <p:cNvSpPr txBox="true"/>
          <p:nvPr/>
        </p:nvSpPr>
        <p:spPr>
          <a:xfrm rot="0">
            <a:off x="5560580" y="-53199"/>
            <a:ext cx="7146466" cy="882180"/>
          </a:xfrm>
          <a:prstGeom prst="rect">
            <a:avLst/>
          </a:prstGeom>
        </p:spPr>
        <p:txBody>
          <a:bodyPr anchor="t" rtlCol="false" tIns="0" lIns="0" bIns="0" rIns="0">
            <a:spAutoFit/>
          </a:bodyPr>
          <a:lstStyle/>
          <a:p>
            <a:pPr algn="ctr">
              <a:lnSpc>
                <a:spcPts val="6508"/>
              </a:lnSpc>
            </a:pPr>
            <a:r>
              <a:rPr lang="en-US" sz="4650" b="true">
                <a:solidFill>
                  <a:srgbClr val="FFFFFF"/>
                </a:solidFill>
                <a:latin typeface="Times New Roman Bold"/>
                <a:ea typeface="Times New Roman Bold"/>
                <a:cs typeface="Times New Roman Bold"/>
                <a:sym typeface="Times New Roman Bold"/>
              </a:rPr>
              <a:t>Results - Implementation</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7096" y="1722282"/>
            <a:ext cx="15430500" cy="7188203"/>
          </a:xfrm>
          <a:custGeom>
            <a:avLst/>
            <a:gdLst/>
            <a:ahLst/>
            <a:cxnLst/>
            <a:rect r="r" b="b" t="t" l="l"/>
            <a:pathLst>
              <a:path h="7188203" w="15430500">
                <a:moveTo>
                  <a:pt x="0" y="0"/>
                </a:moveTo>
                <a:lnTo>
                  <a:pt x="15430500" y="0"/>
                </a:lnTo>
                <a:lnTo>
                  <a:pt x="15430500" y="7188203"/>
                </a:lnTo>
                <a:lnTo>
                  <a:pt x="0" y="7188203"/>
                </a:lnTo>
                <a:lnTo>
                  <a:pt x="0" y="0"/>
                </a:lnTo>
                <a:close/>
              </a:path>
            </a:pathLst>
          </a:custGeom>
          <a:blipFill>
            <a:blip r:embed="rId2">
              <a:extLst>
                <a:ext uri="{96DAC541-7B7A-43D3-8B79-37D633B846F1}">
                  <asvg:svgBlip xmlns:asvg="http://schemas.microsoft.com/office/drawing/2016/SVG/main" r:embed="rId3"/>
                </a:ext>
              </a:extLst>
            </a:blip>
            <a:stretch>
              <a:fillRect l="-8" t="0" r="-8" b="0"/>
            </a:stretch>
          </a:blipFill>
        </p:spPr>
      </p:sp>
      <p:grpSp>
        <p:nvGrpSpPr>
          <p:cNvPr name="Group 3" id="3"/>
          <p:cNvGrpSpPr/>
          <p:nvPr/>
        </p:nvGrpSpPr>
        <p:grpSpPr>
          <a:xfrm rot="0">
            <a:off x="0" y="9212942"/>
            <a:ext cx="18288000" cy="1074039"/>
            <a:chOff x="0" y="0"/>
            <a:chExt cx="24384000" cy="1432052"/>
          </a:xfrm>
        </p:grpSpPr>
        <p:sp>
          <p:nvSpPr>
            <p:cNvPr name="Freeform 4" id="4"/>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4"/>
              <a:stretch>
                <a:fillRect l="0" t="-29634" r="0" b="-29634"/>
              </a:stretch>
            </a:blipFill>
          </p:spPr>
        </p:sp>
      </p:grpSp>
      <p:grpSp>
        <p:nvGrpSpPr>
          <p:cNvPr name="Group 5" id="5"/>
          <p:cNvGrpSpPr/>
          <p:nvPr/>
        </p:nvGrpSpPr>
        <p:grpSpPr>
          <a:xfrm rot="0">
            <a:off x="15449779" y="0"/>
            <a:ext cx="2838221" cy="1309592"/>
            <a:chOff x="0" y="0"/>
            <a:chExt cx="3784295" cy="1746123"/>
          </a:xfrm>
        </p:grpSpPr>
        <p:sp>
          <p:nvSpPr>
            <p:cNvPr name="Freeform 6" id="6"/>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5"/>
              <a:stretch>
                <a:fillRect l="0" t="-4734" r="1" b="-4734"/>
              </a:stretch>
            </a:blipFill>
          </p:spPr>
        </p:sp>
      </p:grpSp>
      <p:sp>
        <p:nvSpPr>
          <p:cNvPr name="TextBox 7" id="7"/>
          <p:cNvSpPr txBox="true"/>
          <p:nvPr/>
        </p:nvSpPr>
        <p:spPr>
          <a:xfrm rot="0">
            <a:off x="1365123" y="2500436"/>
            <a:ext cx="2762469" cy="680123"/>
          </a:xfrm>
          <a:prstGeom prst="rect">
            <a:avLst/>
          </a:prstGeom>
        </p:spPr>
        <p:txBody>
          <a:bodyPr anchor="t" rtlCol="false" tIns="0" lIns="0" bIns="0" rIns="0">
            <a:spAutoFit/>
          </a:bodyPr>
          <a:lstStyle/>
          <a:p>
            <a:pPr algn="l">
              <a:lnSpc>
                <a:spcPts val="6000"/>
              </a:lnSpc>
            </a:pPr>
            <a:r>
              <a:rPr lang="en-US" b="true" sz="2400" i="true">
                <a:solidFill>
                  <a:srgbClr val="000000"/>
                </a:solidFill>
                <a:latin typeface="Arimo Bold Italics"/>
                <a:ea typeface="Arimo Bold Italics"/>
                <a:cs typeface="Arimo Bold Italics"/>
                <a:sym typeface="Arimo Bold Italics"/>
              </a:rPr>
              <a:t>Literature Reviews</a:t>
            </a:r>
          </a:p>
        </p:txBody>
      </p:sp>
      <p:sp>
        <p:nvSpPr>
          <p:cNvPr name="TextBox 8" id="8"/>
          <p:cNvSpPr txBox="true"/>
          <p:nvPr/>
        </p:nvSpPr>
        <p:spPr>
          <a:xfrm rot="0">
            <a:off x="1365123" y="3384804"/>
            <a:ext cx="3263008" cy="680123"/>
          </a:xfrm>
          <a:prstGeom prst="rect">
            <a:avLst/>
          </a:prstGeom>
        </p:spPr>
        <p:txBody>
          <a:bodyPr anchor="t" rtlCol="false" tIns="0" lIns="0" bIns="0" rIns="0">
            <a:spAutoFit/>
          </a:bodyPr>
          <a:lstStyle/>
          <a:p>
            <a:pPr algn="l">
              <a:lnSpc>
                <a:spcPts val="6000"/>
              </a:lnSpc>
            </a:pPr>
            <a:r>
              <a:rPr lang="en-US" b="true" sz="2400" i="true">
                <a:solidFill>
                  <a:srgbClr val="000000"/>
                </a:solidFill>
                <a:latin typeface="Arimo Bold Italics"/>
                <a:ea typeface="Arimo Bold Italics"/>
                <a:cs typeface="Arimo Bold Italics"/>
                <a:sym typeface="Arimo Bold Italics"/>
              </a:rPr>
              <a:t>Requirement Analysis</a:t>
            </a:r>
          </a:p>
        </p:txBody>
      </p:sp>
      <p:sp>
        <p:nvSpPr>
          <p:cNvPr name="TextBox 9" id="9"/>
          <p:cNvSpPr txBox="true"/>
          <p:nvPr/>
        </p:nvSpPr>
        <p:spPr>
          <a:xfrm rot="0">
            <a:off x="1365123" y="4252960"/>
            <a:ext cx="1501683" cy="680123"/>
          </a:xfrm>
          <a:prstGeom prst="rect">
            <a:avLst/>
          </a:prstGeom>
        </p:spPr>
        <p:txBody>
          <a:bodyPr anchor="t" rtlCol="false" tIns="0" lIns="0" bIns="0" rIns="0">
            <a:spAutoFit/>
          </a:bodyPr>
          <a:lstStyle/>
          <a:p>
            <a:pPr algn="l">
              <a:lnSpc>
                <a:spcPts val="6000"/>
              </a:lnSpc>
            </a:pPr>
            <a:r>
              <a:rPr lang="en-US" b="true" sz="2400" i="true">
                <a:solidFill>
                  <a:srgbClr val="000000"/>
                </a:solidFill>
                <a:latin typeface="Arimo Bold Italics"/>
                <a:ea typeface="Arimo Bold Italics"/>
                <a:cs typeface="Arimo Bold Italics"/>
                <a:sym typeface="Arimo Bold Italics"/>
              </a:rPr>
              <a:t>Designing</a:t>
            </a:r>
          </a:p>
        </p:txBody>
      </p:sp>
      <p:sp>
        <p:nvSpPr>
          <p:cNvPr name="TextBox 10" id="10"/>
          <p:cNvSpPr txBox="true"/>
          <p:nvPr/>
        </p:nvSpPr>
        <p:spPr>
          <a:xfrm rot="0">
            <a:off x="1365123" y="5101495"/>
            <a:ext cx="3315100" cy="680123"/>
          </a:xfrm>
          <a:prstGeom prst="rect">
            <a:avLst/>
          </a:prstGeom>
        </p:spPr>
        <p:txBody>
          <a:bodyPr anchor="t" rtlCol="false" tIns="0" lIns="0" bIns="0" rIns="0">
            <a:spAutoFit/>
          </a:bodyPr>
          <a:lstStyle/>
          <a:p>
            <a:pPr algn="l">
              <a:lnSpc>
                <a:spcPts val="6000"/>
              </a:lnSpc>
            </a:pPr>
            <a:r>
              <a:rPr lang="en-US" b="true" sz="2400" i="true">
                <a:solidFill>
                  <a:srgbClr val="000000"/>
                </a:solidFill>
                <a:latin typeface="Arimo Bold Italics"/>
                <a:ea typeface="Arimo Bold Italics"/>
                <a:cs typeface="Arimo Bold Italics"/>
                <a:sym typeface="Arimo Bold Italics"/>
              </a:rPr>
              <a:t>Experimental Analysis</a:t>
            </a:r>
          </a:p>
        </p:txBody>
      </p:sp>
      <p:sp>
        <p:nvSpPr>
          <p:cNvPr name="TextBox 11" id="11"/>
          <p:cNvSpPr txBox="true"/>
          <p:nvPr/>
        </p:nvSpPr>
        <p:spPr>
          <a:xfrm rot="0">
            <a:off x="1365123" y="5954668"/>
            <a:ext cx="4228929" cy="680123"/>
          </a:xfrm>
          <a:prstGeom prst="rect">
            <a:avLst/>
          </a:prstGeom>
        </p:spPr>
        <p:txBody>
          <a:bodyPr anchor="t" rtlCol="false" tIns="0" lIns="0" bIns="0" rIns="0">
            <a:spAutoFit/>
          </a:bodyPr>
          <a:lstStyle/>
          <a:p>
            <a:pPr algn="l">
              <a:lnSpc>
                <a:spcPts val="6000"/>
              </a:lnSpc>
            </a:pPr>
            <a:r>
              <a:rPr lang="en-US" b="true" sz="2400" i="true">
                <a:solidFill>
                  <a:srgbClr val="000000"/>
                </a:solidFill>
                <a:latin typeface="Arimo Bold Italics"/>
                <a:ea typeface="Arimo Bold Italics"/>
                <a:cs typeface="Arimo Bold Italics"/>
                <a:sym typeface="Arimo Bold Italics"/>
              </a:rPr>
              <a:t>Module wise Implementation</a:t>
            </a:r>
          </a:p>
        </p:txBody>
      </p:sp>
      <p:sp>
        <p:nvSpPr>
          <p:cNvPr name="TextBox 12" id="12"/>
          <p:cNvSpPr txBox="true"/>
          <p:nvPr/>
        </p:nvSpPr>
        <p:spPr>
          <a:xfrm rot="0">
            <a:off x="1365123" y="6805260"/>
            <a:ext cx="3451574" cy="680123"/>
          </a:xfrm>
          <a:prstGeom prst="rect">
            <a:avLst/>
          </a:prstGeom>
        </p:spPr>
        <p:txBody>
          <a:bodyPr anchor="t" rtlCol="false" tIns="0" lIns="0" bIns="0" rIns="0">
            <a:spAutoFit/>
          </a:bodyPr>
          <a:lstStyle/>
          <a:p>
            <a:pPr algn="l">
              <a:lnSpc>
                <a:spcPts val="6000"/>
              </a:lnSpc>
            </a:pPr>
            <a:r>
              <a:rPr lang="en-US" b="true" sz="2400" i="true">
                <a:solidFill>
                  <a:srgbClr val="000000"/>
                </a:solidFill>
                <a:latin typeface="Arimo Bold Italics"/>
                <a:ea typeface="Arimo Bold Italics"/>
                <a:cs typeface="Arimo Bold Italics"/>
                <a:sym typeface="Arimo Bold Italics"/>
              </a:rPr>
              <a:t>Testing and Debugging</a:t>
            </a:r>
          </a:p>
        </p:txBody>
      </p:sp>
      <p:sp>
        <p:nvSpPr>
          <p:cNvPr name="TextBox 13" id="13"/>
          <p:cNvSpPr txBox="true"/>
          <p:nvPr/>
        </p:nvSpPr>
        <p:spPr>
          <a:xfrm rot="0">
            <a:off x="1365123" y="7656376"/>
            <a:ext cx="4332370" cy="680123"/>
          </a:xfrm>
          <a:prstGeom prst="rect">
            <a:avLst/>
          </a:prstGeom>
        </p:spPr>
        <p:txBody>
          <a:bodyPr anchor="t" rtlCol="false" tIns="0" lIns="0" bIns="0" rIns="0">
            <a:spAutoFit/>
          </a:bodyPr>
          <a:lstStyle/>
          <a:p>
            <a:pPr algn="l">
              <a:lnSpc>
                <a:spcPts val="6000"/>
              </a:lnSpc>
            </a:pPr>
            <a:r>
              <a:rPr lang="en-US" b="true" sz="2400" i="true">
                <a:solidFill>
                  <a:srgbClr val="000000"/>
                </a:solidFill>
                <a:latin typeface="Arimo Bold Italics"/>
                <a:ea typeface="Arimo Bold Italics"/>
                <a:cs typeface="Arimo Bold Italics"/>
                <a:sym typeface="Arimo Bold Italics"/>
              </a:rPr>
              <a:t>Preparation of Project Report</a:t>
            </a:r>
          </a:p>
        </p:txBody>
      </p:sp>
      <p:sp>
        <p:nvSpPr>
          <p:cNvPr name="TextBox 14" id="14"/>
          <p:cNvSpPr txBox="true"/>
          <p:nvPr/>
        </p:nvSpPr>
        <p:spPr>
          <a:xfrm rot="0">
            <a:off x="3278238" y="2051599"/>
            <a:ext cx="2744524" cy="415455"/>
          </a:xfrm>
          <a:prstGeom prst="rect">
            <a:avLst/>
          </a:prstGeom>
        </p:spPr>
        <p:txBody>
          <a:bodyPr anchor="t" rtlCol="false" tIns="0" lIns="0" bIns="0" rIns="0">
            <a:spAutoFit/>
          </a:bodyPr>
          <a:lstStyle/>
          <a:p>
            <a:pPr algn="l">
              <a:lnSpc>
                <a:spcPts val="3358"/>
              </a:lnSpc>
            </a:pPr>
            <a:r>
              <a:rPr lang="en-US" b="true" sz="2400" i="true">
                <a:solidFill>
                  <a:srgbClr val="000000"/>
                </a:solidFill>
                <a:latin typeface="Arimo Bold Italics"/>
                <a:ea typeface="Arimo Bold Italics"/>
                <a:cs typeface="Arimo Bold Italics"/>
                <a:sym typeface="Arimo Bold Italics"/>
              </a:rPr>
              <a:t> Months Activities</a:t>
            </a:r>
          </a:p>
        </p:txBody>
      </p:sp>
      <p:sp>
        <p:nvSpPr>
          <p:cNvPr name="TextBox 15" id="15"/>
          <p:cNvSpPr txBox="true"/>
          <p:nvPr/>
        </p:nvSpPr>
        <p:spPr>
          <a:xfrm rot="0">
            <a:off x="8630964" y="1842049"/>
            <a:ext cx="1053503" cy="415455"/>
          </a:xfrm>
          <a:prstGeom prst="rect">
            <a:avLst/>
          </a:prstGeom>
        </p:spPr>
        <p:txBody>
          <a:bodyPr anchor="t" rtlCol="false" tIns="0" lIns="0" bIns="0" rIns="0">
            <a:spAutoFit/>
          </a:bodyPr>
          <a:lstStyle/>
          <a:p>
            <a:pPr algn="l">
              <a:lnSpc>
                <a:spcPts val="3358"/>
              </a:lnSpc>
            </a:pPr>
            <a:r>
              <a:rPr lang="en-US" b="true" sz="2400" i="true">
                <a:solidFill>
                  <a:srgbClr val="000000"/>
                </a:solidFill>
                <a:latin typeface="Arimo Bold Italics"/>
                <a:ea typeface="Arimo Bold Italics"/>
                <a:cs typeface="Arimo Bold Italics"/>
                <a:sym typeface="Arimo Bold Italics"/>
              </a:rPr>
              <a:t>July’24</a:t>
            </a:r>
          </a:p>
        </p:txBody>
      </p:sp>
      <p:sp>
        <p:nvSpPr>
          <p:cNvPr name="TextBox 16" id="16"/>
          <p:cNvSpPr txBox="true"/>
          <p:nvPr/>
        </p:nvSpPr>
        <p:spPr>
          <a:xfrm rot="0">
            <a:off x="10683040" y="1842049"/>
            <a:ext cx="1501826" cy="415455"/>
          </a:xfrm>
          <a:prstGeom prst="rect">
            <a:avLst/>
          </a:prstGeom>
        </p:spPr>
        <p:txBody>
          <a:bodyPr anchor="t" rtlCol="false" tIns="0" lIns="0" bIns="0" rIns="0">
            <a:spAutoFit/>
          </a:bodyPr>
          <a:lstStyle/>
          <a:p>
            <a:pPr algn="l">
              <a:lnSpc>
                <a:spcPts val="3358"/>
              </a:lnSpc>
            </a:pPr>
            <a:r>
              <a:rPr lang="en-US" b="true" sz="2400" i="true">
                <a:solidFill>
                  <a:srgbClr val="000000"/>
                </a:solidFill>
                <a:latin typeface="Arimo Bold Italics"/>
                <a:ea typeface="Arimo Bold Italics"/>
                <a:cs typeface="Arimo Bold Italics"/>
                <a:sym typeface="Arimo Bold Italics"/>
              </a:rPr>
              <a:t>August’24</a:t>
            </a:r>
          </a:p>
        </p:txBody>
      </p:sp>
      <p:sp>
        <p:nvSpPr>
          <p:cNvPr name="TextBox 17" id="17"/>
          <p:cNvSpPr txBox="true"/>
          <p:nvPr/>
        </p:nvSpPr>
        <p:spPr>
          <a:xfrm rot="0">
            <a:off x="12922891" y="1842049"/>
            <a:ext cx="1105119" cy="415455"/>
          </a:xfrm>
          <a:prstGeom prst="rect">
            <a:avLst/>
          </a:prstGeom>
        </p:spPr>
        <p:txBody>
          <a:bodyPr anchor="t" rtlCol="false" tIns="0" lIns="0" bIns="0" rIns="0">
            <a:spAutoFit/>
          </a:bodyPr>
          <a:lstStyle/>
          <a:p>
            <a:pPr algn="l">
              <a:lnSpc>
                <a:spcPts val="3358"/>
              </a:lnSpc>
            </a:pPr>
            <a:r>
              <a:rPr lang="en-US" b="true" sz="2400" i="true">
                <a:solidFill>
                  <a:srgbClr val="000000"/>
                </a:solidFill>
                <a:latin typeface="Arimo Bold Italics"/>
                <a:ea typeface="Arimo Bold Italics"/>
                <a:cs typeface="Arimo Bold Italics"/>
                <a:sym typeface="Arimo Bold Italics"/>
              </a:rPr>
              <a:t>Sept’24</a:t>
            </a:r>
          </a:p>
        </p:txBody>
      </p:sp>
      <p:sp>
        <p:nvSpPr>
          <p:cNvPr name="TextBox 18" id="18"/>
          <p:cNvSpPr txBox="true"/>
          <p:nvPr/>
        </p:nvSpPr>
        <p:spPr>
          <a:xfrm rot="0">
            <a:off x="15028135" y="1843297"/>
            <a:ext cx="949804" cy="415455"/>
          </a:xfrm>
          <a:prstGeom prst="rect">
            <a:avLst/>
          </a:prstGeom>
        </p:spPr>
        <p:txBody>
          <a:bodyPr anchor="t" rtlCol="false" tIns="0" lIns="0" bIns="0" rIns="0">
            <a:spAutoFit/>
          </a:bodyPr>
          <a:lstStyle/>
          <a:p>
            <a:pPr algn="l">
              <a:lnSpc>
                <a:spcPts val="3358"/>
              </a:lnSpc>
            </a:pPr>
            <a:r>
              <a:rPr lang="en-US" b="true" sz="2400" i="true">
                <a:solidFill>
                  <a:srgbClr val="000000"/>
                </a:solidFill>
                <a:latin typeface="Arimo Bold Italics"/>
                <a:ea typeface="Arimo Bold Italics"/>
                <a:cs typeface="Arimo Bold Italics"/>
                <a:sym typeface="Arimo Bold Italics"/>
              </a:rPr>
              <a:t>Oct’24</a:t>
            </a:r>
          </a:p>
        </p:txBody>
      </p:sp>
      <p:sp>
        <p:nvSpPr>
          <p:cNvPr name="TextBox 19" id="19"/>
          <p:cNvSpPr txBox="true"/>
          <p:nvPr/>
        </p:nvSpPr>
        <p:spPr>
          <a:xfrm rot="0">
            <a:off x="9000944" y="2647855"/>
            <a:ext cx="298599" cy="3620624"/>
          </a:xfrm>
          <a:prstGeom prst="rect">
            <a:avLst/>
          </a:prstGeom>
        </p:spPr>
        <p:txBody>
          <a:bodyPr anchor="t" rtlCol="false" tIns="0" lIns="0" bIns="0" rIns="0">
            <a:spAutoFit/>
          </a:bodyPr>
          <a:lstStyle/>
          <a:p>
            <a:pPr algn="just">
              <a:lnSpc>
                <a:spcPts val="6858"/>
              </a:lnSpc>
            </a:pPr>
            <a:r>
              <a:rPr lang="en-US" sz="4200" b="true">
                <a:solidFill>
                  <a:srgbClr val="000000"/>
                </a:solidFill>
                <a:latin typeface="Arimo Bold"/>
                <a:ea typeface="Arimo Bold"/>
                <a:cs typeface="Arimo Bold"/>
                <a:sym typeface="Arimo Bold"/>
              </a:rPr>
              <a:t>√ √ √ √</a:t>
            </a:r>
          </a:p>
        </p:txBody>
      </p:sp>
      <p:sp>
        <p:nvSpPr>
          <p:cNvPr name="TextBox 20" id="20"/>
          <p:cNvSpPr txBox="true"/>
          <p:nvPr/>
        </p:nvSpPr>
        <p:spPr>
          <a:xfrm rot="0">
            <a:off x="11272847" y="5277488"/>
            <a:ext cx="298599" cy="1844164"/>
          </a:xfrm>
          <a:prstGeom prst="rect">
            <a:avLst/>
          </a:prstGeom>
        </p:spPr>
        <p:txBody>
          <a:bodyPr anchor="t" rtlCol="false" tIns="0" lIns="0" bIns="0" rIns="0">
            <a:spAutoFit/>
          </a:bodyPr>
          <a:lstStyle/>
          <a:p>
            <a:pPr algn="just">
              <a:lnSpc>
                <a:spcPts val="6720"/>
              </a:lnSpc>
            </a:pPr>
            <a:r>
              <a:rPr lang="en-US" sz="4200" b="true">
                <a:solidFill>
                  <a:srgbClr val="000000"/>
                </a:solidFill>
                <a:latin typeface="Arimo Bold"/>
                <a:ea typeface="Arimo Bold"/>
                <a:cs typeface="Arimo Bold"/>
                <a:sym typeface="Arimo Bold"/>
              </a:rPr>
              <a:t>√ √</a:t>
            </a:r>
          </a:p>
        </p:txBody>
      </p:sp>
      <p:sp>
        <p:nvSpPr>
          <p:cNvPr name="TextBox 21" id="21"/>
          <p:cNvSpPr txBox="true"/>
          <p:nvPr/>
        </p:nvSpPr>
        <p:spPr>
          <a:xfrm rot="0">
            <a:off x="13318322" y="5277488"/>
            <a:ext cx="298599" cy="2694756"/>
          </a:xfrm>
          <a:prstGeom prst="rect">
            <a:avLst/>
          </a:prstGeom>
        </p:spPr>
        <p:txBody>
          <a:bodyPr anchor="t" rtlCol="false" tIns="0" lIns="0" bIns="0" rIns="0">
            <a:spAutoFit/>
          </a:bodyPr>
          <a:lstStyle/>
          <a:p>
            <a:pPr algn="just">
              <a:lnSpc>
                <a:spcPts val="6703"/>
              </a:lnSpc>
            </a:pPr>
            <a:r>
              <a:rPr lang="en-US" sz="4200" b="true">
                <a:solidFill>
                  <a:srgbClr val="000000"/>
                </a:solidFill>
                <a:latin typeface="Arimo Bold"/>
                <a:ea typeface="Arimo Bold"/>
                <a:cs typeface="Arimo Bold"/>
                <a:sym typeface="Arimo Bold"/>
              </a:rPr>
              <a:t>√ √ √</a:t>
            </a:r>
          </a:p>
        </p:txBody>
      </p:sp>
      <p:sp>
        <p:nvSpPr>
          <p:cNvPr name="TextBox 22" id="22"/>
          <p:cNvSpPr txBox="true"/>
          <p:nvPr/>
        </p:nvSpPr>
        <p:spPr>
          <a:xfrm rot="0">
            <a:off x="15365044" y="6981254"/>
            <a:ext cx="298599" cy="1842097"/>
          </a:xfrm>
          <a:prstGeom prst="rect">
            <a:avLst/>
          </a:prstGeom>
        </p:spPr>
        <p:txBody>
          <a:bodyPr anchor="t" rtlCol="false" tIns="0" lIns="0" bIns="0" rIns="0">
            <a:spAutoFit/>
          </a:bodyPr>
          <a:lstStyle/>
          <a:p>
            <a:pPr algn="just">
              <a:lnSpc>
                <a:spcPts val="6703"/>
              </a:lnSpc>
            </a:pPr>
            <a:r>
              <a:rPr lang="en-US" sz="4200" b="true">
                <a:solidFill>
                  <a:srgbClr val="000000"/>
                </a:solidFill>
                <a:latin typeface="Arimo Bold"/>
                <a:ea typeface="Arimo Bold"/>
                <a:cs typeface="Arimo Bold"/>
                <a:sym typeface="Arimo Bold"/>
              </a:rPr>
              <a:t>√ √</a:t>
            </a:r>
          </a:p>
        </p:txBody>
      </p:sp>
      <p:sp>
        <p:nvSpPr>
          <p:cNvPr name="Freeform 23" id="23"/>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6">
              <a:extLst>
                <a:ext uri="{96DAC541-7B7A-43D3-8B79-37D633B846F1}">
                  <asvg:svgBlip xmlns:asvg="http://schemas.microsoft.com/office/drawing/2016/SVG/main" r:embed="rId7"/>
                </a:ext>
              </a:extLst>
            </a:blip>
            <a:stretch>
              <a:fillRect l="0" t="-175" r="0" b="-175"/>
            </a:stretch>
          </a:blipFill>
        </p:spPr>
      </p:sp>
      <p:sp>
        <p:nvSpPr>
          <p:cNvPr name="TextBox 24" id="24"/>
          <p:cNvSpPr txBox="true"/>
          <p:nvPr/>
        </p:nvSpPr>
        <p:spPr>
          <a:xfrm rot="0">
            <a:off x="7337188" y="-53199"/>
            <a:ext cx="3613623" cy="882180"/>
          </a:xfrm>
          <a:prstGeom prst="rect">
            <a:avLst/>
          </a:prstGeom>
        </p:spPr>
        <p:txBody>
          <a:bodyPr anchor="t" rtlCol="false" tIns="0" lIns="0" bIns="0" rIns="0">
            <a:spAutoFit/>
          </a:bodyPr>
          <a:lstStyle/>
          <a:p>
            <a:pPr algn="l">
              <a:lnSpc>
                <a:spcPts val="6508"/>
              </a:lnSpc>
            </a:pPr>
            <a:r>
              <a:rPr lang="en-US" sz="4650" b="true">
                <a:solidFill>
                  <a:srgbClr val="FFFFFF"/>
                </a:solidFill>
                <a:latin typeface="Times New Roman Bold"/>
                <a:ea typeface="Times New Roman Bold"/>
                <a:cs typeface="Times New Roman Bold"/>
                <a:sym typeface="Times New Roman Bold"/>
              </a:rPr>
              <a:t>Work – Plan </a:t>
            </a:r>
          </a:p>
        </p:txBody>
      </p:sp>
      <p:grpSp>
        <p:nvGrpSpPr>
          <p:cNvPr name="Group 25" id="25"/>
          <p:cNvGrpSpPr/>
          <p:nvPr/>
        </p:nvGrpSpPr>
        <p:grpSpPr>
          <a:xfrm rot="0">
            <a:off x="0" y="348"/>
            <a:ext cx="2457498" cy="2076259"/>
            <a:chOff x="0" y="0"/>
            <a:chExt cx="3276664" cy="2768345"/>
          </a:xfrm>
        </p:grpSpPr>
        <p:sp>
          <p:nvSpPr>
            <p:cNvPr name="Freeform 26" id="26"/>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8"/>
              <a:stretch>
                <a:fillRect l="-4916" t="0" r="-4918" b="0"/>
              </a:stretch>
            </a:blipFill>
          </p:spPr>
        </p:sp>
      </p:gr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sp>
        <p:nvSpPr>
          <p:cNvPr name="TextBox 7" id="7"/>
          <p:cNvSpPr txBox="true"/>
          <p:nvPr/>
        </p:nvSpPr>
        <p:spPr>
          <a:xfrm rot="0">
            <a:off x="7793293" y="-53199"/>
            <a:ext cx="3246825" cy="882180"/>
          </a:xfrm>
          <a:prstGeom prst="rect">
            <a:avLst/>
          </a:prstGeom>
        </p:spPr>
        <p:txBody>
          <a:bodyPr anchor="t" rtlCol="false" tIns="0" lIns="0" bIns="0" rIns="0">
            <a:spAutoFit/>
          </a:bodyPr>
          <a:lstStyle/>
          <a:p>
            <a:pPr algn="l">
              <a:lnSpc>
                <a:spcPts val="6508"/>
              </a:lnSpc>
            </a:pPr>
            <a:r>
              <a:rPr lang="en-US" sz="4650" b="true">
                <a:solidFill>
                  <a:srgbClr val="FFFFFF"/>
                </a:solidFill>
                <a:latin typeface="Times New Roman Bold"/>
                <a:ea typeface="Times New Roman Bold"/>
                <a:cs typeface="Times New Roman Bold"/>
                <a:sym typeface="Times New Roman Bold"/>
              </a:rPr>
              <a:t>References</a:t>
            </a:r>
          </a:p>
        </p:txBody>
      </p:sp>
      <p:grpSp>
        <p:nvGrpSpPr>
          <p:cNvPr name="Group 8" id="8"/>
          <p:cNvGrpSpPr/>
          <p:nvPr/>
        </p:nvGrpSpPr>
        <p:grpSpPr>
          <a:xfrm rot="0">
            <a:off x="0" y="348"/>
            <a:ext cx="2457498" cy="2076259"/>
            <a:chOff x="0" y="0"/>
            <a:chExt cx="3276664" cy="2768345"/>
          </a:xfrm>
        </p:grpSpPr>
        <p:sp>
          <p:nvSpPr>
            <p:cNvPr name="Freeform 9" id="9"/>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10" id="10"/>
          <p:cNvGrpSpPr/>
          <p:nvPr/>
        </p:nvGrpSpPr>
        <p:grpSpPr>
          <a:xfrm rot="0">
            <a:off x="1300105" y="2005873"/>
            <a:ext cx="15687790" cy="942797"/>
            <a:chOff x="0" y="0"/>
            <a:chExt cx="4131763" cy="248309"/>
          </a:xfrm>
        </p:grpSpPr>
        <p:sp>
          <p:nvSpPr>
            <p:cNvPr name="Freeform 11" id="11"/>
            <p:cNvSpPr/>
            <p:nvPr/>
          </p:nvSpPr>
          <p:spPr>
            <a:xfrm flipH="false" flipV="false" rot="0">
              <a:off x="0" y="0"/>
              <a:ext cx="4131763" cy="248309"/>
            </a:xfrm>
            <a:custGeom>
              <a:avLst/>
              <a:gdLst/>
              <a:ahLst/>
              <a:cxnLst/>
              <a:rect r="r" b="b" t="t" l="l"/>
              <a:pathLst>
                <a:path h="248309" w="4131763">
                  <a:moveTo>
                    <a:pt x="9870" y="0"/>
                  </a:moveTo>
                  <a:lnTo>
                    <a:pt x="4121893" y="0"/>
                  </a:lnTo>
                  <a:cubicBezTo>
                    <a:pt x="4124511" y="0"/>
                    <a:pt x="4127021" y="1040"/>
                    <a:pt x="4128872" y="2891"/>
                  </a:cubicBezTo>
                  <a:cubicBezTo>
                    <a:pt x="4130723" y="4742"/>
                    <a:pt x="4131763" y="7252"/>
                    <a:pt x="4131763" y="9870"/>
                  </a:cubicBezTo>
                  <a:lnTo>
                    <a:pt x="4131763" y="238439"/>
                  </a:lnTo>
                  <a:cubicBezTo>
                    <a:pt x="4131763" y="243890"/>
                    <a:pt x="4127344" y="248309"/>
                    <a:pt x="4121893" y="248309"/>
                  </a:cubicBezTo>
                  <a:lnTo>
                    <a:pt x="9870" y="248309"/>
                  </a:lnTo>
                  <a:cubicBezTo>
                    <a:pt x="7252" y="248309"/>
                    <a:pt x="4742" y="247269"/>
                    <a:pt x="2891" y="245418"/>
                  </a:cubicBezTo>
                  <a:cubicBezTo>
                    <a:pt x="1040" y="243567"/>
                    <a:pt x="0" y="241056"/>
                    <a:pt x="0" y="238439"/>
                  </a:cubicBezTo>
                  <a:lnTo>
                    <a:pt x="0" y="9870"/>
                  </a:lnTo>
                  <a:cubicBezTo>
                    <a:pt x="0" y="7252"/>
                    <a:pt x="1040" y="4742"/>
                    <a:pt x="2891" y="2891"/>
                  </a:cubicBezTo>
                  <a:cubicBezTo>
                    <a:pt x="4742" y="1040"/>
                    <a:pt x="7252" y="0"/>
                    <a:pt x="9870" y="0"/>
                  </a:cubicBezTo>
                  <a:close/>
                </a:path>
              </a:pathLst>
            </a:custGeom>
            <a:solidFill>
              <a:srgbClr val="FFFAF1"/>
            </a:solidFill>
            <a:ln w="9525" cap="sq">
              <a:solidFill>
                <a:srgbClr val="000000"/>
              </a:solidFill>
              <a:prstDash val="lgDash"/>
              <a:miter/>
            </a:ln>
          </p:spPr>
        </p:sp>
        <p:sp>
          <p:nvSpPr>
            <p:cNvPr name="TextBox 12" id="12"/>
            <p:cNvSpPr txBox="true"/>
            <p:nvPr/>
          </p:nvSpPr>
          <p:spPr>
            <a:xfrm>
              <a:off x="0" y="0"/>
              <a:ext cx="4131763" cy="248309"/>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P. Choudhary, A. Choudhary, A. Singh, “Find the Lost Items via Mobile App”, 2021 2nd International Conference on Intelligent Engineering and Management (ICIEM), India, 2021</a:t>
              </a:r>
            </a:p>
          </p:txBody>
        </p:sp>
      </p:grpSp>
      <p:grpSp>
        <p:nvGrpSpPr>
          <p:cNvPr name="Group 13" id="13"/>
          <p:cNvGrpSpPr/>
          <p:nvPr/>
        </p:nvGrpSpPr>
        <p:grpSpPr>
          <a:xfrm rot="0">
            <a:off x="1300105" y="3389196"/>
            <a:ext cx="15687790" cy="942797"/>
            <a:chOff x="0" y="0"/>
            <a:chExt cx="4131763" cy="248309"/>
          </a:xfrm>
        </p:grpSpPr>
        <p:sp>
          <p:nvSpPr>
            <p:cNvPr name="Freeform 14" id="14"/>
            <p:cNvSpPr/>
            <p:nvPr/>
          </p:nvSpPr>
          <p:spPr>
            <a:xfrm flipH="false" flipV="false" rot="0">
              <a:off x="0" y="0"/>
              <a:ext cx="4131763" cy="248309"/>
            </a:xfrm>
            <a:custGeom>
              <a:avLst/>
              <a:gdLst/>
              <a:ahLst/>
              <a:cxnLst/>
              <a:rect r="r" b="b" t="t" l="l"/>
              <a:pathLst>
                <a:path h="248309" w="4131763">
                  <a:moveTo>
                    <a:pt x="9870" y="0"/>
                  </a:moveTo>
                  <a:lnTo>
                    <a:pt x="4121893" y="0"/>
                  </a:lnTo>
                  <a:cubicBezTo>
                    <a:pt x="4124511" y="0"/>
                    <a:pt x="4127021" y="1040"/>
                    <a:pt x="4128872" y="2891"/>
                  </a:cubicBezTo>
                  <a:cubicBezTo>
                    <a:pt x="4130723" y="4742"/>
                    <a:pt x="4131763" y="7252"/>
                    <a:pt x="4131763" y="9870"/>
                  </a:cubicBezTo>
                  <a:lnTo>
                    <a:pt x="4131763" y="238439"/>
                  </a:lnTo>
                  <a:cubicBezTo>
                    <a:pt x="4131763" y="243890"/>
                    <a:pt x="4127344" y="248309"/>
                    <a:pt x="4121893" y="248309"/>
                  </a:cubicBezTo>
                  <a:lnTo>
                    <a:pt x="9870" y="248309"/>
                  </a:lnTo>
                  <a:cubicBezTo>
                    <a:pt x="7252" y="248309"/>
                    <a:pt x="4742" y="247269"/>
                    <a:pt x="2891" y="245418"/>
                  </a:cubicBezTo>
                  <a:cubicBezTo>
                    <a:pt x="1040" y="243567"/>
                    <a:pt x="0" y="241056"/>
                    <a:pt x="0" y="238439"/>
                  </a:cubicBezTo>
                  <a:lnTo>
                    <a:pt x="0" y="9870"/>
                  </a:lnTo>
                  <a:cubicBezTo>
                    <a:pt x="0" y="7252"/>
                    <a:pt x="1040" y="4742"/>
                    <a:pt x="2891" y="2891"/>
                  </a:cubicBezTo>
                  <a:cubicBezTo>
                    <a:pt x="4742" y="1040"/>
                    <a:pt x="7252" y="0"/>
                    <a:pt x="9870" y="0"/>
                  </a:cubicBezTo>
                  <a:close/>
                </a:path>
              </a:pathLst>
            </a:custGeom>
            <a:solidFill>
              <a:srgbClr val="FFFAF1"/>
            </a:solidFill>
            <a:ln w="9525" cap="sq">
              <a:solidFill>
                <a:srgbClr val="000000"/>
              </a:solidFill>
              <a:prstDash val="lgDash"/>
              <a:miter/>
            </a:ln>
          </p:spPr>
        </p:sp>
        <p:sp>
          <p:nvSpPr>
            <p:cNvPr name="TextBox 15" id="15"/>
            <p:cNvSpPr txBox="true"/>
            <p:nvPr/>
          </p:nvSpPr>
          <p:spPr>
            <a:xfrm>
              <a:off x="0" y="0"/>
              <a:ext cx="4131763" cy="248309"/>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Sakib, S.Mukta, Md.Hossain, “Automated Image Captioning System”, Independent University, Bangladesh, April 2024</a:t>
              </a:r>
            </a:p>
          </p:txBody>
        </p:sp>
      </p:grpSp>
      <p:grpSp>
        <p:nvGrpSpPr>
          <p:cNvPr name="Group 16" id="16"/>
          <p:cNvGrpSpPr/>
          <p:nvPr/>
        </p:nvGrpSpPr>
        <p:grpSpPr>
          <a:xfrm rot="0">
            <a:off x="1300105" y="4770143"/>
            <a:ext cx="15687790" cy="942797"/>
            <a:chOff x="0" y="0"/>
            <a:chExt cx="4131763" cy="248309"/>
          </a:xfrm>
        </p:grpSpPr>
        <p:sp>
          <p:nvSpPr>
            <p:cNvPr name="Freeform 17" id="17"/>
            <p:cNvSpPr/>
            <p:nvPr/>
          </p:nvSpPr>
          <p:spPr>
            <a:xfrm flipH="false" flipV="false" rot="0">
              <a:off x="0" y="0"/>
              <a:ext cx="4131763" cy="248309"/>
            </a:xfrm>
            <a:custGeom>
              <a:avLst/>
              <a:gdLst/>
              <a:ahLst/>
              <a:cxnLst/>
              <a:rect r="r" b="b" t="t" l="l"/>
              <a:pathLst>
                <a:path h="248309" w="4131763">
                  <a:moveTo>
                    <a:pt x="9870" y="0"/>
                  </a:moveTo>
                  <a:lnTo>
                    <a:pt x="4121893" y="0"/>
                  </a:lnTo>
                  <a:cubicBezTo>
                    <a:pt x="4124511" y="0"/>
                    <a:pt x="4127021" y="1040"/>
                    <a:pt x="4128872" y="2891"/>
                  </a:cubicBezTo>
                  <a:cubicBezTo>
                    <a:pt x="4130723" y="4742"/>
                    <a:pt x="4131763" y="7252"/>
                    <a:pt x="4131763" y="9870"/>
                  </a:cubicBezTo>
                  <a:lnTo>
                    <a:pt x="4131763" y="238439"/>
                  </a:lnTo>
                  <a:cubicBezTo>
                    <a:pt x="4131763" y="243890"/>
                    <a:pt x="4127344" y="248309"/>
                    <a:pt x="4121893" y="248309"/>
                  </a:cubicBezTo>
                  <a:lnTo>
                    <a:pt x="9870" y="248309"/>
                  </a:lnTo>
                  <a:cubicBezTo>
                    <a:pt x="7252" y="248309"/>
                    <a:pt x="4742" y="247269"/>
                    <a:pt x="2891" y="245418"/>
                  </a:cubicBezTo>
                  <a:cubicBezTo>
                    <a:pt x="1040" y="243567"/>
                    <a:pt x="0" y="241056"/>
                    <a:pt x="0" y="238439"/>
                  </a:cubicBezTo>
                  <a:lnTo>
                    <a:pt x="0" y="9870"/>
                  </a:lnTo>
                  <a:cubicBezTo>
                    <a:pt x="0" y="7252"/>
                    <a:pt x="1040" y="4742"/>
                    <a:pt x="2891" y="2891"/>
                  </a:cubicBezTo>
                  <a:cubicBezTo>
                    <a:pt x="4742" y="1040"/>
                    <a:pt x="7252" y="0"/>
                    <a:pt x="9870" y="0"/>
                  </a:cubicBezTo>
                  <a:close/>
                </a:path>
              </a:pathLst>
            </a:custGeom>
            <a:solidFill>
              <a:srgbClr val="FFFAF1"/>
            </a:solidFill>
            <a:ln w="9525" cap="sq">
              <a:solidFill>
                <a:srgbClr val="000000"/>
              </a:solidFill>
              <a:prstDash val="lgDash"/>
              <a:miter/>
            </a:ln>
          </p:spPr>
        </p:sp>
        <p:sp>
          <p:nvSpPr>
            <p:cNvPr name="TextBox 18" id="18"/>
            <p:cNvSpPr txBox="true"/>
            <p:nvPr/>
          </p:nvSpPr>
          <p:spPr>
            <a:xfrm>
              <a:off x="0" y="0"/>
              <a:ext cx="4131763" cy="248309"/>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G. Geeta, T. Kirtigadevi, G. Godwin Ponsam, T. Karthik and M. Safa, “Image Captioning .Using Deep Convolutional Neural Networks (CNNs), Journal of Physics: Conferrence Series, Vol. 1712, pp. 012015, Dec. 2020</a:t>
              </a:r>
              <a:r>
                <a:rPr lang="en-US" sz="1999">
                  <a:solidFill>
                    <a:srgbClr val="000000"/>
                  </a:solidFill>
                  <a:latin typeface="Arimo"/>
                  <a:ea typeface="Arimo"/>
                  <a:cs typeface="Arimo"/>
                  <a:sym typeface="Arimo"/>
                </a:rPr>
                <a:t> </a:t>
              </a:r>
            </a:p>
          </p:txBody>
        </p:sp>
      </p:grpSp>
      <p:grpSp>
        <p:nvGrpSpPr>
          <p:cNvPr name="Group 19" id="19"/>
          <p:cNvGrpSpPr/>
          <p:nvPr/>
        </p:nvGrpSpPr>
        <p:grpSpPr>
          <a:xfrm rot="0">
            <a:off x="1300105" y="6151091"/>
            <a:ext cx="15687790" cy="942797"/>
            <a:chOff x="0" y="0"/>
            <a:chExt cx="4131763" cy="248309"/>
          </a:xfrm>
        </p:grpSpPr>
        <p:sp>
          <p:nvSpPr>
            <p:cNvPr name="Freeform 20" id="20"/>
            <p:cNvSpPr/>
            <p:nvPr/>
          </p:nvSpPr>
          <p:spPr>
            <a:xfrm flipH="false" flipV="false" rot="0">
              <a:off x="0" y="0"/>
              <a:ext cx="4131763" cy="248309"/>
            </a:xfrm>
            <a:custGeom>
              <a:avLst/>
              <a:gdLst/>
              <a:ahLst/>
              <a:cxnLst/>
              <a:rect r="r" b="b" t="t" l="l"/>
              <a:pathLst>
                <a:path h="248309" w="4131763">
                  <a:moveTo>
                    <a:pt x="9870" y="0"/>
                  </a:moveTo>
                  <a:lnTo>
                    <a:pt x="4121893" y="0"/>
                  </a:lnTo>
                  <a:cubicBezTo>
                    <a:pt x="4124511" y="0"/>
                    <a:pt x="4127021" y="1040"/>
                    <a:pt x="4128872" y="2891"/>
                  </a:cubicBezTo>
                  <a:cubicBezTo>
                    <a:pt x="4130723" y="4742"/>
                    <a:pt x="4131763" y="7252"/>
                    <a:pt x="4131763" y="9870"/>
                  </a:cubicBezTo>
                  <a:lnTo>
                    <a:pt x="4131763" y="238439"/>
                  </a:lnTo>
                  <a:cubicBezTo>
                    <a:pt x="4131763" y="243890"/>
                    <a:pt x="4127344" y="248309"/>
                    <a:pt x="4121893" y="248309"/>
                  </a:cubicBezTo>
                  <a:lnTo>
                    <a:pt x="9870" y="248309"/>
                  </a:lnTo>
                  <a:cubicBezTo>
                    <a:pt x="7252" y="248309"/>
                    <a:pt x="4742" y="247269"/>
                    <a:pt x="2891" y="245418"/>
                  </a:cubicBezTo>
                  <a:cubicBezTo>
                    <a:pt x="1040" y="243567"/>
                    <a:pt x="0" y="241056"/>
                    <a:pt x="0" y="238439"/>
                  </a:cubicBezTo>
                  <a:lnTo>
                    <a:pt x="0" y="9870"/>
                  </a:lnTo>
                  <a:cubicBezTo>
                    <a:pt x="0" y="7252"/>
                    <a:pt x="1040" y="4742"/>
                    <a:pt x="2891" y="2891"/>
                  </a:cubicBezTo>
                  <a:cubicBezTo>
                    <a:pt x="4742" y="1040"/>
                    <a:pt x="7252" y="0"/>
                    <a:pt x="9870" y="0"/>
                  </a:cubicBezTo>
                  <a:close/>
                </a:path>
              </a:pathLst>
            </a:custGeom>
            <a:solidFill>
              <a:srgbClr val="FFFAF1"/>
            </a:solidFill>
            <a:ln w="9525" cap="sq">
              <a:solidFill>
                <a:srgbClr val="000000"/>
              </a:solidFill>
              <a:prstDash val="lgDash"/>
              <a:miter/>
            </a:ln>
          </p:spPr>
        </p:sp>
        <p:sp>
          <p:nvSpPr>
            <p:cNvPr name="TextBox 21" id="21"/>
            <p:cNvSpPr txBox="true"/>
            <p:nvPr/>
          </p:nvSpPr>
          <p:spPr>
            <a:xfrm>
              <a:off x="0" y="0"/>
              <a:ext cx="4131763" cy="248309"/>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Weller, Mira, et al. "Lost and Found: Stopping Bluetooth Finders from Leaking Private Information." arXiv preprint arXiv:2005.08208 (2020)</a:t>
              </a:r>
            </a:p>
          </p:txBody>
        </p:sp>
      </p:grpSp>
      <p:grpSp>
        <p:nvGrpSpPr>
          <p:cNvPr name="Group 22" id="22"/>
          <p:cNvGrpSpPr/>
          <p:nvPr/>
        </p:nvGrpSpPr>
        <p:grpSpPr>
          <a:xfrm rot="0">
            <a:off x="1300105" y="7532038"/>
            <a:ext cx="15687790" cy="942797"/>
            <a:chOff x="0" y="0"/>
            <a:chExt cx="4131763" cy="248309"/>
          </a:xfrm>
        </p:grpSpPr>
        <p:sp>
          <p:nvSpPr>
            <p:cNvPr name="Freeform 23" id="23"/>
            <p:cNvSpPr/>
            <p:nvPr/>
          </p:nvSpPr>
          <p:spPr>
            <a:xfrm flipH="false" flipV="false" rot="0">
              <a:off x="0" y="0"/>
              <a:ext cx="4131763" cy="248309"/>
            </a:xfrm>
            <a:custGeom>
              <a:avLst/>
              <a:gdLst/>
              <a:ahLst/>
              <a:cxnLst/>
              <a:rect r="r" b="b" t="t" l="l"/>
              <a:pathLst>
                <a:path h="248309" w="4131763">
                  <a:moveTo>
                    <a:pt x="9870" y="0"/>
                  </a:moveTo>
                  <a:lnTo>
                    <a:pt x="4121893" y="0"/>
                  </a:lnTo>
                  <a:cubicBezTo>
                    <a:pt x="4124511" y="0"/>
                    <a:pt x="4127021" y="1040"/>
                    <a:pt x="4128872" y="2891"/>
                  </a:cubicBezTo>
                  <a:cubicBezTo>
                    <a:pt x="4130723" y="4742"/>
                    <a:pt x="4131763" y="7252"/>
                    <a:pt x="4131763" y="9870"/>
                  </a:cubicBezTo>
                  <a:lnTo>
                    <a:pt x="4131763" y="238439"/>
                  </a:lnTo>
                  <a:cubicBezTo>
                    <a:pt x="4131763" y="243890"/>
                    <a:pt x="4127344" y="248309"/>
                    <a:pt x="4121893" y="248309"/>
                  </a:cubicBezTo>
                  <a:lnTo>
                    <a:pt x="9870" y="248309"/>
                  </a:lnTo>
                  <a:cubicBezTo>
                    <a:pt x="7252" y="248309"/>
                    <a:pt x="4742" y="247269"/>
                    <a:pt x="2891" y="245418"/>
                  </a:cubicBezTo>
                  <a:cubicBezTo>
                    <a:pt x="1040" y="243567"/>
                    <a:pt x="0" y="241056"/>
                    <a:pt x="0" y="238439"/>
                  </a:cubicBezTo>
                  <a:lnTo>
                    <a:pt x="0" y="9870"/>
                  </a:lnTo>
                  <a:cubicBezTo>
                    <a:pt x="0" y="7252"/>
                    <a:pt x="1040" y="4742"/>
                    <a:pt x="2891" y="2891"/>
                  </a:cubicBezTo>
                  <a:cubicBezTo>
                    <a:pt x="4742" y="1040"/>
                    <a:pt x="7252" y="0"/>
                    <a:pt x="9870" y="0"/>
                  </a:cubicBezTo>
                  <a:close/>
                </a:path>
              </a:pathLst>
            </a:custGeom>
            <a:solidFill>
              <a:srgbClr val="FFFAF1"/>
            </a:solidFill>
            <a:ln w="9525" cap="sq">
              <a:solidFill>
                <a:srgbClr val="000000"/>
              </a:solidFill>
              <a:prstDash val="lgDash"/>
              <a:miter/>
            </a:ln>
          </p:spPr>
        </p:sp>
        <p:sp>
          <p:nvSpPr>
            <p:cNvPr name="TextBox 24" id="24"/>
            <p:cNvSpPr txBox="true"/>
            <p:nvPr/>
          </p:nvSpPr>
          <p:spPr>
            <a:xfrm>
              <a:off x="0" y="0"/>
              <a:ext cx="4131763" cy="248309"/>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Ortiz, S.A. and Ortiz, L.M., Open Invention Network LLC, 2018. Determining the last location of lost and stolen portable electronic devices when wireless communications access to the lost or stolen devices is lost or intermittent. U.S. Patent 9,860,703.</a:t>
              </a:r>
            </a:p>
          </p:txBody>
        </p:sp>
      </p:gr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sp>
        <p:nvSpPr>
          <p:cNvPr name="TextBox 7" id="7"/>
          <p:cNvSpPr txBox="true"/>
          <p:nvPr/>
        </p:nvSpPr>
        <p:spPr>
          <a:xfrm rot="0">
            <a:off x="7793293" y="-53199"/>
            <a:ext cx="3246825" cy="882180"/>
          </a:xfrm>
          <a:prstGeom prst="rect">
            <a:avLst/>
          </a:prstGeom>
        </p:spPr>
        <p:txBody>
          <a:bodyPr anchor="t" rtlCol="false" tIns="0" lIns="0" bIns="0" rIns="0">
            <a:spAutoFit/>
          </a:bodyPr>
          <a:lstStyle/>
          <a:p>
            <a:pPr algn="l">
              <a:lnSpc>
                <a:spcPts val="6508"/>
              </a:lnSpc>
            </a:pPr>
            <a:r>
              <a:rPr lang="en-US" sz="4650" b="true">
                <a:solidFill>
                  <a:srgbClr val="FFFFFF"/>
                </a:solidFill>
                <a:latin typeface="Times New Roman Bold"/>
                <a:ea typeface="Times New Roman Bold"/>
                <a:cs typeface="Times New Roman Bold"/>
                <a:sym typeface="Times New Roman Bold"/>
              </a:rPr>
              <a:t>References</a:t>
            </a:r>
          </a:p>
        </p:txBody>
      </p:sp>
      <p:grpSp>
        <p:nvGrpSpPr>
          <p:cNvPr name="Group 8" id="8"/>
          <p:cNvGrpSpPr/>
          <p:nvPr/>
        </p:nvGrpSpPr>
        <p:grpSpPr>
          <a:xfrm rot="0">
            <a:off x="0" y="348"/>
            <a:ext cx="2457498" cy="2076259"/>
            <a:chOff x="0" y="0"/>
            <a:chExt cx="3276664" cy="2768345"/>
          </a:xfrm>
        </p:grpSpPr>
        <p:sp>
          <p:nvSpPr>
            <p:cNvPr name="Freeform 9" id="9"/>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10" id="10"/>
          <p:cNvGrpSpPr/>
          <p:nvPr/>
        </p:nvGrpSpPr>
        <p:grpSpPr>
          <a:xfrm rot="0">
            <a:off x="1300105" y="2005873"/>
            <a:ext cx="15687790" cy="942797"/>
            <a:chOff x="0" y="0"/>
            <a:chExt cx="4131763" cy="248309"/>
          </a:xfrm>
        </p:grpSpPr>
        <p:sp>
          <p:nvSpPr>
            <p:cNvPr name="Freeform 11" id="11"/>
            <p:cNvSpPr/>
            <p:nvPr/>
          </p:nvSpPr>
          <p:spPr>
            <a:xfrm flipH="false" flipV="false" rot="0">
              <a:off x="0" y="0"/>
              <a:ext cx="4131763" cy="248309"/>
            </a:xfrm>
            <a:custGeom>
              <a:avLst/>
              <a:gdLst/>
              <a:ahLst/>
              <a:cxnLst/>
              <a:rect r="r" b="b" t="t" l="l"/>
              <a:pathLst>
                <a:path h="248309" w="4131763">
                  <a:moveTo>
                    <a:pt x="9870" y="0"/>
                  </a:moveTo>
                  <a:lnTo>
                    <a:pt x="4121893" y="0"/>
                  </a:lnTo>
                  <a:cubicBezTo>
                    <a:pt x="4124511" y="0"/>
                    <a:pt x="4127021" y="1040"/>
                    <a:pt x="4128872" y="2891"/>
                  </a:cubicBezTo>
                  <a:cubicBezTo>
                    <a:pt x="4130723" y="4742"/>
                    <a:pt x="4131763" y="7252"/>
                    <a:pt x="4131763" y="9870"/>
                  </a:cubicBezTo>
                  <a:lnTo>
                    <a:pt x="4131763" y="238439"/>
                  </a:lnTo>
                  <a:cubicBezTo>
                    <a:pt x="4131763" y="243890"/>
                    <a:pt x="4127344" y="248309"/>
                    <a:pt x="4121893" y="248309"/>
                  </a:cubicBezTo>
                  <a:lnTo>
                    <a:pt x="9870" y="248309"/>
                  </a:lnTo>
                  <a:cubicBezTo>
                    <a:pt x="7252" y="248309"/>
                    <a:pt x="4742" y="247269"/>
                    <a:pt x="2891" y="245418"/>
                  </a:cubicBezTo>
                  <a:cubicBezTo>
                    <a:pt x="1040" y="243567"/>
                    <a:pt x="0" y="241056"/>
                    <a:pt x="0" y="238439"/>
                  </a:cubicBezTo>
                  <a:lnTo>
                    <a:pt x="0" y="9870"/>
                  </a:lnTo>
                  <a:cubicBezTo>
                    <a:pt x="0" y="7252"/>
                    <a:pt x="1040" y="4742"/>
                    <a:pt x="2891" y="2891"/>
                  </a:cubicBezTo>
                  <a:cubicBezTo>
                    <a:pt x="4742" y="1040"/>
                    <a:pt x="7252" y="0"/>
                    <a:pt x="9870" y="0"/>
                  </a:cubicBezTo>
                  <a:close/>
                </a:path>
              </a:pathLst>
            </a:custGeom>
            <a:solidFill>
              <a:srgbClr val="FFFAF1"/>
            </a:solidFill>
            <a:ln w="9525" cap="sq">
              <a:solidFill>
                <a:srgbClr val="000000"/>
              </a:solidFill>
              <a:prstDash val="lgDash"/>
              <a:miter/>
            </a:ln>
          </p:spPr>
        </p:sp>
        <p:sp>
          <p:nvSpPr>
            <p:cNvPr name="TextBox 12" id="12"/>
            <p:cNvSpPr txBox="true"/>
            <p:nvPr/>
          </p:nvSpPr>
          <p:spPr>
            <a:xfrm>
              <a:off x="0" y="0"/>
              <a:ext cx="4131763" cy="248309"/>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F. Muhammad Shah, M. Humaira, J. Jim, A. S. Ami, and S. Paul, ”Bornon: Bengali Image</a:t>
              </a:r>
              <a:r>
                <a:rPr lang="en-US" sz="1999">
                  <a:solidFill>
                    <a:srgbClr val="000000"/>
                  </a:solidFill>
                  <a:latin typeface="Arimo"/>
                  <a:ea typeface="Arimo"/>
                  <a:cs typeface="Arimo"/>
                  <a:sym typeface="Arimo"/>
                </a:rPr>
                <a:t> Captioning with Transformer-based Deep learning approach,” arXiv (Cornell University),Sep,2021</a:t>
              </a:r>
            </a:p>
          </p:txBody>
        </p:sp>
      </p:grpSp>
      <p:grpSp>
        <p:nvGrpSpPr>
          <p:cNvPr name="Group 13" id="13"/>
          <p:cNvGrpSpPr/>
          <p:nvPr/>
        </p:nvGrpSpPr>
        <p:grpSpPr>
          <a:xfrm rot="0">
            <a:off x="1300105" y="3389196"/>
            <a:ext cx="15687790" cy="1085016"/>
            <a:chOff x="0" y="0"/>
            <a:chExt cx="4131763" cy="285766"/>
          </a:xfrm>
        </p:grpSpPr>
        <p:sp>
          <p:nvSpPr>
            <p:cNvPr name="Freeform 14" id="14"/>
            <p:cNvSpPr/>
            <p:nvPr/>
          </p:nvSpPr>
          <p:spPr>
            <a:xfrm flipH="false" flipV="false" rot="0">
              <a:off x="0" y="0"/>
              <a:ext cx="4131763" cy="285766"/>
            </a:xfrm>
            <a:custGeom>
              <a:avLst/>
              <a:gdLst/>
              <a:ahLst/>
              <a:cxnLst/>
              <a:rect r="r" b="b" t="t" l="l"/>
              <a:pathLst>
                <a:path h="285766" w="4131763">
                  <a:moveTo>
                    <a:pt x="9870" y="0"/>
                  </a:moveTo>
                  <a:lnTo>
                    <a:pt x="4121893" y="0"/>
                  </a:lnTo>
                  <a:cubicBezTo>
                    <a:pt x="4124511" y="0"/>
                    <a:pt x="4127021" y="1040"/>
                    <a:pt x="4128872" y="2891"/>
                  </a:cubicBezTo>
                  <a:cubicBezTo>
                    <a:pt x="4130723" y="4742"/>
                    <a:pt x="4131763" y="7252"/>
                    <a:pt x="4131763" y="9870"/>
                  </a:cubicBezTo>
                  <a:lnTo>
                    <a:pt x="4131763" y="275896"/>
                  </a:lnTo>
                  <a:cubicBezTo>
                    <a:pt x="4131763" y="281347"/>
                    <a:pt x="4127344" y="285766"/>
                    <a:pt x="4121893" y="285766"/>
                  </a:cubicBezTo>
                  <a:lnTo>
                    <a:pt x="9870" y="285766"/>
                  </a:lnTo>
                  <a:cubicBezTo>
                    <a:pt x="7252" y="285766"/>
                    <a:pt x="4742" y="284726"/>
                    <a:pt x="2891" y="282875"/>
                  </a:cubicBezTo>
                  <a:cubicBezTo>
                    <a:pt x="1040" y="281024"/>
                    <a:pt x="0" y="278513"/>
                    <a:pt x="0" y="275896"/>
                  </a:cubicBezTo>
                  <a:lnTo>
                    <a:pt x="0" y="9870"/>
                  </a:lnTo>
                  <a:cubicBezTo>
                    <a:pt x="0" y="7252"/>
                    <a:pt x="1040" y="4742"/>
                    <a:pt x="2891" y="2891"/>
                  </a:cubicBezTo>
                  <a:cubicBezTo>
                    <a:pt x="4742" y="1040"/>
                    <a:pt x="7252" y="0"/>
                    <a:pt x="9870" y="0"/>
                  </a:cubicBezTo>
                  <a:close/>
                </a:path>
              </a:pathLst>
            </a:custGeom>
            <a:solidFill>
              <a:srgbClr val="FFFAF1"/>
            </a:solidFill>
            <a:ln w="9525" cap="sq">
              <a:solidFill>
                <a:srgbClr val="000000"/>
              </a:solidFill>
              <a:prstDash val="lgDash"/>
              <a:miter/>
            </a:ln>
          </p:spPr>
        </p:sp>
        <p:sp>
          <p:nvSpPr>
            <p:cNvPr name="TextBox 15" id="15"/>
            <p:cNvSpPr txBox="true"/>
            <p:nvPr/>
          </p:nvSpPr>
          <p:spPr>
            <a:xfrm>
              <a:off x="0" y="0"/>
              <a:ext cx="4131763" cy="285766"/>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S. Liu, L. Bai, Y. Hu, and H. Wang, ”Image Captioning Based on Deep Neural Networks,” </a:t>
              </a:r>
              <a:r>
                <a:rPr lang="en-US" sz="1999">
                  <a:solidFill>
                    <a:srgbClr val="000000"/>
                  </a:solidFill>
                  <a:latin typeface="Arimo"/>
                  <a:ea typeface="Arimo"/>
                  <a:cs typeface="Arimo"/>
                  <a:sym typeface="Arimo"/>
                </a:rPr>
                <a:t>MATEC Web of Conferences, vol. 232, pp. 01052, 2018.</a:t>
              </a:r>
            </a:p>
            <a:p>
              <a:pPr algn="just">
                <a:lnSpc>
                  <a:spcPts val="2399"/>
                </a:lnSpc>
              </a:pPr>
            </a:p>
          </p:txBody>
        </p:sp>
      </p:grpSp>
      <p:grpSp>
        <p:nvGrpSpPr>
          <p:cNvPr name="Group 16" id="16"/>
          <p:cNvGrpSpPr/>
          <p:nvPr/>
        </p:nvGrpSpPr>
        <p:grpSpPr>
          <a:xfrm rot="0">
            <a:off x="1300105" y="4770143"/>
            <a:ext cx="15687790" cy="1085016"/>
            <a:chOff x="0" y="0"/>
            <a:chExt cx="4131763" cy="285766"/>
          </a:xfrm>
        </p:grpSpPr>
        <p:sp>
          <p:nvSpPr>
            <p:cNvPr name="Freeform 17" id="17"/>
            <p:cNvSpPr/>
            <p:nvPr/>
          </p:nvSpPr>
          <p:spPr>
            <a:xfrm flipH="false" flipV="false" rot="0">
              <a:off x="0" y="0"/>
              <a:ext cx="4131763" cy="285766"/>
            </a:xfrm>
            <a:custGeom>
              <a:avLst/>
              <a:gdLst/>
              <a:ahLst/>
              <a:cxnLst/>
              <a:rect r="r" b="b" t="t" l="l"/>
              <a:pathLst>
                <a:path h="285766" w="4131763">
                  <a:moveTo>
                    <a:pt x="9870" y="0"/>
                  </a:moveTo>
                  <a:lnTo>
                    <a:pt x="4121893" y="0"/>
                  </a:lnTo>
                  <a:cubicBezTo>
                    <a:pt x="4124511" y="0"/>
                    <a:pt x="4127021" y="1040"/>
                    <a:pt x="4128872" y="2891"/>
                  </a:cubicBezTo>
                  <a:cubicBezTo>
                    <a:pt x="4130723" y="4742"/>
                    <a:pt x="4131763" y="7252"/>
                    <a:pt x="4131763" y="9870"/>
                  </a:cubicBezTo>
                  <a:lnTo>
                    <a:pt x="4131763" y="275896"/>
                  </a:lnTo>
                  <a:cubicBezTo>
                    <a:pt x="4131763" y="281347"/>
                    <a:pt x="4127344" y="285766"/>
                    <a:pt x="4121893" y="285766"/>
                  </a:cubicBezTo>
                  <a:lnTo>
                    <a:pt x="9870" y="285766"/>
                  </a:lnTo>
                  <a:cubicBezTo>
                    <a:pt x="7252" y="285766"/>
                    <a:pt x="4742" y="284726"/>
                    <a:pt x="2891" y="282875"/>
                  </a:cubicBezTo>
                  <a:cubicBezTo>
                    <a:pt x="1040" y="281024"/>
                    <a:pt x="0" y="278513"/>
                    <a:pt x="0" y="275896"/>
                  </a:cubicBezTo>
                  <a:lnTo>
                    <a:pt x="0" y="9870"/>
                  </a:lnTo>
                  <a:cubicBezTo>
                    <a:pt x="0" y="7252"/>
                    <a:pt x="1040" y="4742"/>
                    <a:pt x="2891" y="2891"/>
                  </a:cubicBezTo>
                  <a:cubicBezTo>
                    <a:pt x="4742" y="1040"/>
                    <a:pt x="7252" y="0"/>
                    <a:pt x="9870" y="0"/>
                  </a:cubicBezTo>
                  <a:close/>
                </a:path>
              </a:pathLst>
            </a:custGeom>
            <a:solidFill>
              <a:srgbClr val="FFFAF1"/>
            </a:solidFill>
            <a:ln w="9525" cap="sq">
              <a:solidFill>
                <a:srgbClr val="000000"/>
              </a:solidFill>
              <a:prstDash val="lgDash"/>
              <a:miter/>
            </a:ln>
          </p:spPr>
        </p:sp>
        <p:sp>
          <p:nvSpPr>
            <p:cNvPr name="TextBox 18" id="18"/>
            <p:cNvSpPr txBox="true"/>
            <p:nvPr/>
          </p:nvSpPr>
          <p:spPr>
            <a:xfrm>
              <a:off x="0" y="0"/>
              <a:ext cx="4131763" cy="285766"/>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P. Anderson, B. Fernando, M. Johnson, and S. Gould. SPICE: Semantic propositional image</a:t>
              </a:r>
              <a:r>
                <a:rPr lang="en-US" sz="1999">
                  <a:solidFill>
                    <a:srgbClr val="000000"/>
                  </a:solidFill>
                  <a:latin typeface="Arimo"/>
                  <a:ea typeface="Arimo"/>
                  <a:cs typeface="Arimo"/>
                  <a:sym typeface="Arimo"/>
                </a:rPr>
                <a:t> caption evaluation. In European Conference on Computer Vision,2016</a:t>
              </a:r>
            </a:p>
            <a:p>
              <a:pPr algn="just">
                <a:lnSpc>
                  <a:spcPts val="2399"/>
                </a:lnSpc>
              </a:pPr>
            </a:p>
          </p:txBody>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TextBox 6" id="6"/>
          <p:cNvSpPr txBox="true"/>
          <p:nvPr/>
        </p:nvSpPr>
        <p:spPr>
          <a:xfrm rot="0">
            <a:off x="2997956" y="3357477"/>
            <a:ext cx="12537586" cy="3364592"/>
          </a:xfrm>
          <a:prstGeom prst="rect">
            <a:avLst/>
          </a:prstGeom>
        </p:spPr>
        <p:txBody>
          <a:bodyPr anchor="t" rtlCol="false" tIns="0" lIns="0" bIns="0" rIns="0">
            <a:spAutoFit/>
          </a:bodyPr>
          <a:lstStyle/>
          <a:p>
            <a:pPr algn="l">
              <a:lnSpc>
                <a:spcPts val="24148"/>
              </a:lnSpc>
            </a:pPr>
            <a:r>
              <a:rPr lang="en-US" b="true" sz="17250" i="true">
                <a:solidFill>
                  <a:srgbClr val="0070C0"/>
                </a:solidFill>
                <a:latin typeface="Arimo Bold Italics"/>
                <a:ea typeface="Arimo Bold Italics"/>
                <a:cs typeface="Arimo Bold Italics"/>
                <a:sym typeface="Arimo Bold Italics"/>
              </a:rPr>
              <a:t>Thank you !</a:t>
            </a:r>
          </a:p>
        </p:txBody>
      </p:sp>
      <p:grpSp>
        <p:nvGrpSpPr>
          <p:cNvPr name="Group 7" id="7"/>
          <p:cNvGrpSpPr/>
          <p:nvPr/>
        </p:nvGrpSpPr>
        <p:grpSpPr>
          <a:xfrm rot="0">
            <a:off x="0" y="348"/>
            <a:ext cx="2457498" cy="2076259"/>
            <a:chOff x="0" y="0"/>
            <a:chExt cx="3276664" cy="2768345"/>
          </a:xfrm>
        </p:grpSpPr>
        <p:sp>
          <p:nvSpPr>
            <p:cNvPr name="Freeform 8" id="8"/>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4"/>
              <a:stretch>
                <a:fillRect l="-4916" t="0" r="-4918" b="0"/>
              </a:stretch>
            </a:blipFill>
          </p:spPr>
        </p:sp>
      </p:gr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2">
              <a:extLst>
                <a:ext uri="{96DAC541-7B7A-43D3-8B79-37D633B846F1}">
                  <asvg:svgBlip xmlns:asvg="http://schemas.microsoft.com/office/drawing/2016/SVG/main" r:embed="rId3"/>
                </a:ext>
              </a:extLst>
            </a:blip>
            <a:stretch>
              <a:fillRect l="0" t="-175" r="0" b="-175"/>
            </a:stretch>
          </a:blipFill>
        </p:spPr>
      </p:sp>
      <p:grpSp>
        <p:nvGrpSpPr>
          <p:cNvPr name="Group 3" id="3"/>
          <p:cNvGrpSpPr/>
          <p:nvPr/>
        </p:nvGrpSpPr>
        <p:grpSpPr>
          <a:xfrm rot="0">
            <a:off x="15459304" y="19"/>
            <a:ext cx="2828696" cy="1309592"/>
            <a:chOff x="0" y="0"/>
            <a:chExt cx="3771595" cy="1746123"/>
          </a:xfrm>
        </p:grpSpPr>
        <p:sp>
          <p:nvSpPr>
            <p:cNvPr name="Freeform 4" id="4"/>
            <p:cNvSpPr/>
            <p:nvPr/>
          </p:nvSpPr>
          <p:spPr>
            <a:xfrm flipH="false" flipV="false" rot="0">
              <a:off x="0" y="0"/>
              <a:ext cx="3771646" cy="1746123"/>
            </a:xfrm>
            <a:custGeom>
              <a:avLst/>
              <a:gdLst/>
              <a:ahLst/>
              <a:cxnLst/>
              <a:rect r="r" b="b" t="t" l="l"/>
              <a:pathLst>
                <a:path h="1746123" w="3771646">
                  <a:moveTo>
                    <a:pt x="0" y="0"/>
                  </a:moveTo>
                  <a:lnTo>
                    <a:pt x="3771646" y="0"/>
                  </a:lnTo>
                  <a:lnTo>
                    <a:pt x="3771646" y="1746123"/>
                  </a:lnTo>
                  <a:lnTo>
                    <a:pt x="0" y="1746123"/>
                  </a:lnTo>
                  <a:lnTo>
                    <a:pt x="0" y="0"/>
                  </a:lnTo>
                  <a:close/>
                </a:path>
              </a:pathLst>
            </a:custGeom>
            <a:blipFill>
              <a:blip r:embed="rId4"/>
              <a:stretch>
                <a:fillRect l="0" t="-4550" r="1" b="-4550"/>
              </a:stretch>
            </a:blipFill>
          </p:spPr>
        </p:sp>
      </p:grpSp>
      <p:grpSp>
        <p:nvGrpSpPr>
          <p:cNvPr name="Group 5" id="5"/>
          <p:cNvGrpSpPr/>
          <p:nvPr/>
        </p:nvGrpSpPr>
        <p:grpSpPr>
          <a:xfrm rot="0">
            <a:off x="0" y="9212961"/>
            <a:ext cx="18288000" cy="1074039"/>
            <a:chOff x="0" y="0"/>
            <a:chExt cx="24384000" cy="1432052"/>
          </a:xfrm>
        </p:grpSpPr>
        <p:sp>
          <p:nvSpPr>
            <p:cNvPr name="Freeform 6" id="6"/>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5"/>
              <a:stretch>
                <a:fillRect l="0" t="-29634" r="0" b="-29634"/>
              </a:stretch>
            </a:blipFill>
          </p:spPr>
        </p:sp>
      </p:grpSp>
      <p:sp>
        <p:nvSpPr>
          <p:cNvPr name="TextBox 7" id="7"/>
          <p:cNvSpPr txBox="true"/>
          <p:nvPr/>
        </p:nvSpPr>
        <p:spPr>
          <a:xfrm rot="0">
            <a:off x="7839437" y="-53199"/>
            <a:ext cx="2609126" cy="882180"/>
          </a:xfrm>
          <a:prstGeom prst="rect">
            <a:avLst/>
          </a:prstGeom>
        </p:spPr>
        <p:txBody>
          <a:bodyPr anchor="t" rtlCol="false" tIns="0" lIns="0" bIns="0" rIns="0">
            <a:spAutoFit/>
          </a:bodyPr>
          <a:lstStyle/>
          <a:p>
            <a:pPr algn="l">
              <a:lnSpc>
                <a:spcPts val="6508"/>
              </a:lnSpc>
            </a:pPr>
            <a:r>
              <a:rPr lang="en-US" sz="4650" b="true">
                <a:solidFill>
                  <a:srgbClr val="FFFFFF"/>
                </a:solidFill>
                <a:latin typeface="Times New Roman Bold"/>
                <a:ea typeface="Times New Roman Bold"/>
                <a:cs typeface="Times New Roman Bold"/>
                <a:sym typeface="Times New Roman Bold"/>
              </a:rPr>
              <a:t>Contents</a:t>
            </a:r>
          </a:p>
        </p:txBody>
      </p:sp>
      <p:grpSp>
        <p:nvGrpSpPr>
          <p:cNvPr name="Group 8" id="8"/>
          <p:cNvGrpSpPr/>
          <p:nvPr/>
        </p:nvGrpSpPr>
        <p:grpSpPr>
          <a:xfrm rot="0">
            <a:off x="565041" y="3227684"/>
            <a:ext cx="2961003" cy="1403867"/>
            <a:chOff x="0" y="0"/>
            <a:chExt cx="779853" cy="369743"/>
          </a:xfrm>
        </p:grpSpPr>
        <p:sp>
          <p:nvSpPr>
            <p:cNvPr name="Freeform 9" id="9"/>
            <p:cNvSpPr/>
            <p:nvPr/>
          </p:nvSpPr>
          <p:spPr>
            <a:xfrm flipH="false" flipV="false" rot="0">
              <a:off x="0" y="0"/>
              <a:ext cx="779852" cy="369743"/>
            </a:xfrm>
            <a:custGeom>
              <a:avLst/>
              <a:gdLst/>
              <a:ahLst/>
              <a:cxnLst/>
              <a:rect r="r" b="b" t="t" l="l"/>
              <a:pathLst>
                <a:path h="369743" w="779852">
                  <a:moveTo>
                    <a:pt x="52293" y="0"/>
                  </a:moveTo>
                  <a:lnTo>
                    <a:pt x="727560" y="0"/>
                  </a:lnTo>
                  <a:cubicBezTo>
                    <a:pt x="756440" y="0"/>
                    <a:pt x="779852" y="23412"/>
                    <a:pt x="779852" y="52293"/>
                  </a:cubicBezTo>
                  <a:lnTo>
                    <a:pt x="779852" y="317450"/>
                  </a:lnTo>
                  <a:cubicBezTo>
                    <a:pt x="779852" y="346331"/>
                    <a:pt x="756440" y="369743"/>
                    <a:pt x="727560" y="369743"/>
                  </a:cubicBezTo>
                  <a:lnTo>
                    <a:pt x="52293" y="369743"/>
                  </a:lnTo>
                  <a:cubicBezTo>
                    <a:pt x="23412" y="369743"/>
                    <a:pt x="0" y="346331"/>
                    <a:pt x="0" y="317450"/>
                  </a:cubicBezTo>
                  <a:lnTo>
                    <a:pt x="0" y="52293"/>
                  </a:lnTo>
                  <a:cubicBezTo>
                    <a:pt x="0" y="23412"/>
                    <a:pt x="23412" y="0"/>
                    <a:pt x="52293" y="0"/>
                  </a:cubicBezTo>
                  <a:close/>
                </a:path>
              </a:pathLst>
            </a:custGeom>
            <a:solidFill>
              <a:srgbClr val="FFF5E4"/>
            </a:solidFill>
            <a:ln w="9525" cap="sq">
              <a:solidFill>
                <a:srgbClr val="000000"/>
              </a:solidFill>
              <a:prstDash val="lgDash"/>
              <a:miter/>
            </a:ln>
          </p:spPr>
        </p:sp>
        <p:sp>
          <p:nvSpPr>
            <p:cNvPr name="TextBox 10" id="10"/>
            <p:cNvSpPr txBox="true"/>
            <p:nvPr/>
          </p:nvSpPr>
          <p:spPr>
            <a:xfrm>
              <a:off x="0" y="0"/>
              <a:ext cx="779853" cy="369743"/>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Introduction</a:t>
              </a:r>
            </a:p>
          </p:txBody>
        </p:sp>
      </p:grpSp>
      <p:grpSp>
        <p:nvGrpSpPr>
          <p:cNvPr name="Group 11" id="11"/>
          <p:cNvGrpSpPr/>
          <p:nvPr/>
        </p:nvGrpSpPr>
        <p:grpSpPr>
          <a:xfrm rot="0">
            <a:off x="4832103" y="3227684"/>
            <a:ext cx="3770128" cy="1403867"/>
            <a:chOff x="0" y="0"/>
            <a:chExt cx="992955" cy="369743"/>
          </a:xfrm>
        </p:grpSpPr>
        <p:sp>
          <p:nvSpPr>
            <p:cNvPr name="Freeform 12" id="12"/>
            <p:cNvSpPr/>
            <p:nvPr/>
          </p:nvSpPr>
          <p:spPr>
            <a:xfrm flipH="false" flipV="false" rot="0">
              <a:off x="0" y="0"/>
              <a:ext cx="992955" cy="369743"/>
            </a:xfrm>
            <a:custGeom>
              <a:avLst/>
              <a:gdLst/>
              <a:ahLst/>
              <a:cxnLst/>
              <a:rect r="r" b="b" t="t" l="l"/>
              <a:pathLst>
                <a:path h="369743" w="992955">
                  <a:moveTo>
                    <a:pt x="41070" y="0"/>
                  </a:moveTo>
                  <a:lnTo>
                    <a:pt x="951886" y="0"/>
                  </a:lnTo>
                  <a:cubicBezTo>
                    <a:pt x="962778" y="0"/>
                    <a:pt x="973224" y="4327"/>
                    <a:pt x="980926" y="12029"/>
                  </a:cubicBezTo>
                  <a:cubicBezTo>
                    <a:pt x="988628" y="19731"/>
                    <a:pt x="992955" y="30177"/>
                    <a:pt x="992955" y="41070"/>
                  </a:cubicBezTo>
                  <a:lnTo>
                    <a:pt x="992955" y="328673"/>
                  </a:lnTo>
                  <a:cubicBezTo>
                    <a:pt x="992955" y="339565"/>
                    <a:pt x="988628" y="350012"/>
                    <a:pt x="980926" y="357714"/>
                  </a:cubicBezTo>
                  <a:cubicBezTo>
                    <a:pt x="973224" y="365416"/>
                    <a:pt x="962778" y="369743"/>
                    <a:pt x="951886" y="369743"/>
                  </a:cubicBezTo>
                  <a:lnTo>
                    <a:pt x="41070" y="369743"/>
                  </a:lnTo>
                  <a:cubicBezTo>
                    <a:pt x="30177" y="369743"/>
                    <a:pt x="19731" y="365416"/>
                    <a:pt x="12029" y="357714"/>
                  </a:cubicBezTo>
                  <a:cubicBezTo>
                    <a:pt x="4327" y="350012"/>
                    <a:pt x="0" y="339565"/>
                    <a:pt x="0" y="328673"/>
                  </a:cubicBezTo>
                  <a:lnTo>
                    <a:pt x="0" y="41070"/>
                  </a:lnTo>
                  <a:cubicBezTo>
                    <a:pt x="0" y="30177"/>
                    <a:pt x="4327" y="19731"/>
                    <a:pt x="12029" y="12029"/>
                  </a:cubicBezTo>
                  <a:cubicBezTo>
                    <a:pt x="19731" y="4327"/>
                    <a:pt x="30177" y="0"/>
                    <a:pt x="41070" y="0"/>
                  </a:cubicBezTo>
                  <a:close/>
                </a:path>
              </a:pathLst>
            </a:custGeom>
            <a:solidFill>
              <a:srgbClr val="FFF5E4"/>
            </a:solidFill>
            <a:ln w="9525" cap="sq">
              <a:solidFill>
                <a:srgbClr val="000000"/>
              </a:solidFill>
              <a:prstDash val="lgDash"/>
              <a:miter/>
            </a:ln>
          </p:spPr>
        </p:sp>
        <p:sp>
          <p:nvSpPr>
            <p:cNvPr name="TextBox 13" id="13"/>
            <p:cNvSpPr txBox="true"/>
            <p:nvPr/>
          </p:nvSpPr>
          <p:spPr>
            <a:xfrm>
              <a:off x="0" y="0"/>
              <a:ext cx="992955" cy="369743"/>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Justifications for Selecting the Title</a:t>
              </a:r>
            </a:p>
          </p:txBody>
        </p:sp>
      </p:grpSp>
      <p:grpSp>
        <p:nvGrpSpPr>
          <p:cNvPr name="Group 14" id="14"/>
          <p:cNvGrpSpPr/>
          <p:nvPr/>
        </p:nvGrpSpPr>
        <p:grpSpPr>
          <a:xfrm rot="0">
            <a:off x="9657546" y="3227684"/>
            <a:ext cx="3312695" cy="1394777"/>
            <a:chOff x="0" y="0"/>
            <a:chExt cx="872479" cy="367349"/>
          </a:xfrm>
        </p:grpSpPr>
        <p:sp>
          <p:nvSpPr>
            <p:cNvPr name="Freeform 15" id="15"/>
            <p:cNvSpPr/>
            <p:nvPr/>
          </p:nvSpPr>
          <p:spPr>
            <a:xfrm flipH="false" flipV="false" rot="0">
              <a:off x="0" y="0"/>
              <a:ext cx="872479" cy="367349"/>
            </a:xfrm>
            <a:custGeom>
              <a:avLst/>
              <a:gdLst/>
              <a:ahLst/>
              <a:cxnLst/>
              <a:rect r="r" b="b" t="t" l="l"/>
              <a:pathLst>
                <a:path h="367349" w="872479">
                  <a:moveTo>
                    <a:pt x="46741" y="0"/>
                  </a:moveTo>
                  <a:lnTo>
                    <a:pt x="825738" y="0"/>
                  </a:lnTo>
                  <a:cubicBezTo>
                    <a:pt x="851553" y="0"/>
                    <a:pt x="872479" y="20927"/>
                    <a:pt x="872479" y="46741"/>
                  </a:cubicBezTo>
                  <a:lnTo>
                    <a:pt x="872479" y="320608"/>
                  </a:lnTo>
                  <a:cubicBezTo>
                    <a:pt x="872479" y="346422"/>
                    <a:pt x="851553" y="367349"/>
                    <a:pt x="825738" y="367349"/>
                  </a:cubicBezTo>
                  <a:lnTo>
                    <a:pt x="46741" y="367349"/>
                  </a:lnTo>
                  <a:cubicBezTo>
                    <a:pt x="20927" y="367349"/>
                    <a:pt x="0" y="346422"/>
                    <a:pt x="0" y="320608"/>
                  </a:cubicBezTo>
                  <a:lnTo>
                    <a:pt x="0" y="46741"/>
                  </a:lnTo>
                  <a:cubicBezTo>
                    <a:pt x="0" y="20927"/>
                    <a:pt x="20927" y="0"/>
                    <a:pt x="46741" y="0"/>
                  </a:cubicBezTo>
                  <a:close/>
                </a:path>
              </a:pathLst>
            </a:custGeom>
            <a:solidFill>
              <a:srgbClr val="FFF5E4"/>
            </a:solidFill>
            <a:ln w="9525" cap="sq">
              <a:solidFill>
                <a:srgbClr val="000000"/>
              </a:solidFill>
              <a:prstDash val="lgDash"/>
              <a:miter/>
            </a:ln>
          </p:spPr>
        </p:sp>
        <p:sp>
          <p:nvSpPr>
            <p:cNvPr name="TextBox 16" id="16"/>
            <p:cNvSpPr txBox="true"/>
            <p:nvPr/>
          </p:nvSpPr>
          <p:spPr>
            <a:xfrm>
              <a:off x="0" y="0"/>
              <a:ext cx="872479" cy="367349"/>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Problem Statement </a:t>
              </a:r>
            </a:p>
          </p:txBody>
        </p:sp>
      </p:grpSp>
      <p:grpSp>
        <p:nvGrpSpPr>
          <p:cNvPr name="Group 17" id="17"/>
          <p:cNvGrpSpPr/>
          <p:nvPr/>
        </p:nvGrpSpPr>
        <p:grpSpPr>
          <a:xfrm rot="0">
            <a:off x="13968407" y="3236774"/>
            <a:ext cx="3754551" cy="1394777"/>
            <a:chOff x="0" y="0"/>
            <a:chExt cx="988853" cy="367349"/>
          </a:xfrm>
        </p:grpSpPr>
        <p:sp>
          <p:nvSpPr>
            <p:cNvPr name="Freeform 18" id="18"/>
            <p:cNvSpPr/>
            <p:nvPr/>
          </p:nvSpPr>
          <p:spPr>
            <a:xfrm flipH="false" flipV="false" rot="0">
              <a:off x="0" y="0"/>
              <a:ext cx="988853" cy="367349"/>
            </a:xfrm>
            <a:custGeom>
              <a:avLst/>
              <a:gdLst/>
              <a:ahLst/>
              <a:cxnLst/>
              <a:rect r="r" b="b" t="t" l="l"/>
              <a:pathLst>
                <a:path h="367349" w="988853">
                  <a:moveTo>
                    <a:pt x="41240" y="0"/>
                  </a:moveTo>
                  <a:lnTo>
                    <a:pt x="947613" y="0"/>
                  </a:lnTo>
                  <a:cubicBezTo>
                    <a:pt x="970389" y="0"/>
                    <a:pt x="988853" y="18464"/>
                    <a:pt x="988853" y="41240"/>
                  </a:cubicBezTo>
                  <a:lnTo>
                    <a:pt x="988853" y="326109"/>
                  </a:lnTo>
                  <a:cubicBezTo>
                    <a:pt x="988853" y="348885"/>
                    <a:pt x="970389" y="367349"/>
                    <a:pt x="947613" y="367349"/>
                  </a:cubicBezTo>
                  <a:lnTo>
                    <a:pt x="41240" y="367349"/>
                  </a:lnTo>
                  <a:cubicBezTo>
                    <a:pt x="18464" y="367349"/>
                    <a:pt x="0" y="348885"/>
                    <a:pt x="0" y="326109"/>
                  </a:cubicBezTo>
                  <a:lnTo>
                    <a:pt x="0" y="41240"/>
                  </a:lnTo>
                  <a:cubicBezTo>
                    <a:pt x="0" y="18464"/>
                    <a:pt x="18464" y="0"/>
                    <a:pt x="41240" y="0"/>
                  </a:cubicBezTo>
                  <a:close/>
                </a:path>
              </a:pathLst>
            </a:custGeom>
            <a:solidFill>
              <a:srgbClr val="FFF5E4"/>
            </a:solidFill>
            <a:ln w="9525" cap="sq">
              <a:solidFill>
                <a:srgbClr val="000000"/>
              </a:solidFill>
              <a:prstDash val="lgDash"/>
              <a:miter/>
            </a:ln>
          </p:spPr>
        </p:sp>
        <p:sp>
          <p:nvSpPr>
            <p:cNvPr name="TextBox 19" id="19"/>
            <p:cNvSpPr txBox="true"/>
            <p:nvPr/>
          </p:nvSpPr>
          <p:spPr>
            <a:xfrm>
              <a:off x="0" y="0"/>
              <a:ext cx="988853" cy="367349"/>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Literature Survey</a:t>
              </a:r>
            </a:p>
          </p:txBody>
        </p:sp>
      </p:grpSp>
      <p:grpSp>
        <p:nvGrpSpPr>
          <p:cNvPr name="Group 20" id="20"/>
          <p:cNvGrpSpPr/>
          <p:nvPr/>
        </p:nvGrpSpPr>
        <p:grpSpPr>
          <a:xfrm rot="0">
            <a:off x="565041" y="5480125"/>
            <a:ext cx="2961003" cy="1301290"/>
            <a:chOff x="0" y="0"/>
            <a:chExt cx="779853" cy="342727"/>
          </a:xfrm>
        </p:grpSpPr>
        <p:sp>
          <p:nvSpPr>
            <p:cNvPr name="Freeform 21" id="21"/>
            <p:cNvSpPr/>
            <p:nvPr/>
          </p:nvSpPr>
          <p:spPr>
            <a:xfrm flipH="false" flipV="false" rot="0">
              <a:off x="0" y="0"/>
              <a:ext cx="779852" cy="342727"/>
            </a:xfrm>
            <a:custGeom>
              <a:avLst/>
              <a:gdLst/>
              <a:ahLst/>
              <a:cxnLst/>
              <a:rect r="r" b="b" t="t" l="l"/>
              <a:pathLst>
                <a:path h="342727" w="779852">
                  <a:moveTo>
                    <a:pt x="52293" y="0"/>
                  </a:moveTo>
                  <a:lnTo>
                    <a:pt x="727560" y="0"/>
                  </a:lnTo>
                  <a:cubicBezTo>
                    <a:pt x="756440" y="0"/>
                    <a:pt x="779852" y="23412"/>
                    <a:pt x="779852" y="52293"/>
                  </a:cubicBezTo>
                  <a:lnTo>
                    <a:pt x="779852" y="290434"/>
                  </a:lnTo>
                  <a:cubicBezTo>
                    <a:pt x="779852" y="319314"/>
                    <a:pt x="756440" y="342727"/>
                    <a:pt x="727560" y="342727"/>
                  </a:cubicBezTo>
                  <a:lnTo>
                    <a:pt x="52293" y="342727"/>
                  </a:lnTo>
                  <a:cubicBezTo>
                    <a:pt x="23412" y="342727"/>
                    <a:pt x="0" y="319314"/>
                    <a:pt x="0" y="290434"/>
                  </a:cubicBezTo>
                  <a:lnTo>
                    <a:pt x="0" y="52293"/>
                  </a:lnTo>
                  <a:cubicBezTo>
                    <a:pt x="0" y="23412"/>
                    <a:pt x="23412" y="0"/>
                    <a:pt x="52293" y="0"/>
                  </a:cubicBezTo>
                  <a:close/>
                </a:path>
              </a:pathLst>
            </a:custGeom>
            <a:solidFill>
              <a:srgbClr val="FFF5E4"/>
            </a:solidFill>
            <a:ln w="9525" cap="sq">
              <a:solidFill>
                <a:srgbClr val="000000"/>
              </a:solidFill>
              <a:prstDash val="lgDash"/>
              <a:miter/>
            </a:ln>
          </p:spPr>
        </p:sp>
        <p:sp>
          <p:nvSpPr>
            <p:cNvPr name="TextBox 22" id="22"/>
            <p:cNvSpPr txBox="true"/>
            <p:nvPr/>
          </p:nvSpPr>
          <p:spPr>
            <a:xfrm>
              <a:off x="0" y="0"/>
              <a:ext cx="779853" cy="342727"/>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Block Diagram </a:t>
              </a:r>
            </a:p>
          </p:txBody>
        </p:sp>
      </p:grpSp>
      <p:grpSp>
        <p:nvGrpSpPr>
          <p:cNvPr name="Group 23" id="23"/>
          <p:cNvGrpSpPr/>
          <p:nvPr/>
        </p:nvGrpSpPr>
        <p:grpSpPr>
          <a:xfrm rot="0">
            <a:off x="4832103" y="5480125"/>
            <a:ext cx="3770128" cy="1301290"/>
            <a:chOff x="0" y="0"/>
            <a:chExt cx="992955" cy="342727"/>
          </a:xfrm>
        </p:grpSpPr>
        <p:sp>
          <p:nvSpPr>
            <p:cNvPr name="Freeform 24" id="24"/>
            <p:cNvSpPr/>
            <p:nvPr/>
          </p:nvSpPr>
          <p:spPr>
            <a:xfrm flipH="false" flipV="false" rot="0">
              <a:off x="0" y="0"/>
              <a:ext cx="992955" cy="342727"/>
            </a:xfrm>
            <a:custGeom>
              <a:avLst/>
              <a:gdLst/>
              <a:ahLst/>
              <a:cxnLst/>
              <a:rect r="r" b="b" t="t" l="l"/>
              <a:pathLst>
                <a:path h="342727" w="992955">
                  <a:moveTo>
                    <a:pt x="41070" y="0"/>
                  </a:moveTo>
                  <a:lnTo>
                    <a:pt x="951886" y="0"/>
                  </a:lnTo>
                  <a:cubicBezTo>
                    <a:pt x="962778" y="0"/>
                    <a:pt x="973224" y="4327"/>
                    <a:pt x="980926" y="12029"/>
                  </a:cubicBezTo>
                  <a:cubicBezTo>
                    <a:pt x="988628" y="19731"/>
                    <a:pt x="992955" y="30177"/>
                    <a:pt x="992955" y="41070"/>
                  </a:cubicBezTo>
                  <a:lnTo>
                    <a:pt x="992955" y="301657"/>
                  </a:lnTo>
                  <a:cubicBezTo>
                    <a:pt x="992955" y="312549"/>
                    <a:pt x="988628" y="322995"/>
                    <a:pt x="980926" y="330698"/>
                  </a:cubicBezTo>
                  <a:cubicBezTo>
                    <a:pt x="973224" y="338400"/>
                    <a:pt x="962778" y="342727"/>
                    <a:pt x="951886" y="342727"/>
                  </a:cubicBezTo>
                  <a:lnTo>
                    <a:pt x="41070" y="342727"/>
                  </a:lnTo>
                  <a:cubicBezTo>
                    <a:pt x="30177" y="342727"/>
                    <a:pt x="19731" y="338400"/>
                    <a:pt x="12029" y="330698"/>
                  </a:cubicBezTo>
                  <a:cubicBezTo>
                    <a:pt x="4327" y="322995"/>
                    <a:pt x="0" y="312549"/>
                    <a:pt x="0" y="301657"/>
                  </a:cubicBezTo>
                  <a:lnTo>
                    <a:pt x="0" y="41070"/>
                  </a:lnTo>
                  <a:cubicBezTo>
                    <a:pt x="0" y="30177"/>
                    <a:pt x="4327" y="19731"/>
                    <a:pt x="12029" y="12029"/>
                  </a:cubicBezTo>
                  <a:cubicBezTo>
                    <a:pt x="19731" y="4327"/>
                    <a:pt x="30177" y="0"/>
                    <a:pt x="41070" y="0"/>
                  </a:cubicBezTo>
                  <a:close/>
                </a:path>
              </a:pathLst>
            </a:custGeom>
            <a:solidFill>
              <a:srgbClr val="FFF5E4"/>
            </a:solidFill>
            <a:ln w="9525" cap="sq">
              <a:solidFill>
                <a:srgbClr val="000000"/>
              </a:solidFill>
              <a:prstDash val="lgDash"/>
              <a:miter/>
            </a:ln>
          </p:spPr>
        </p:sp>
        <p:sp>
          <p:nvSpPr>
            <p:cNvPr name="TextBox 25" id="25"/>
            <p:cNvSpPr txBox="true"/>
            <p:nvPr/>
          </p:nvSpPr>
          <p:spPr>
            <a:xfrm>
              <a:off x="0" y="0"/>
              <a:ext cx="992955" cy="342727"/>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Expected Result </a:t>
              </a:r>
            </a:p>
          </p:txBody>
        </p:sp>
      </p:grpSp>
      <p:grpSp>
        <p:nvGrpSpPr>
          <p:cNvPr name="Group 26" id="26"/>
          <p:cNvGrpSpPr/>
          <p:nvPr/>
        </p:nvGrpSpPr>
        <p:grpSpPr>
          <a:xfrm rot="0">
            <a:off x="9748757" y="5480125"/>
            <a:ext cx="3221484" cy="1301290"/>
            <a:chOff x="0" y="0"/>
            <a:chExt cx="848457" cy="342727"/>
          </a:xfrm>
        </p:grpSpPr>
        <p:sp>
          <p:nvSpPr>
            <p:cNvPr name="Freeform 27" id="27"/>
            <p:cNvSpPr/>
            <p:nvPr/>
          </p:nvSpPr>
          <p:spPr>
            <a:xfrm flipH="false" flipV="false" rot="0">
              <a:off x="0" y="0"/>
              <a:ext cx="848457" cy="342727"/>
            </a:xfrm>
            <a:custGeom>
              <a:avLst/>
              <a:gdLst/>
              <a:ahLst/>
              <a:cxnLst/>
              <a:rect r="r" b="b" t="t" l="l"/>
              <a:pathLst>
                <a:path h="342727" w="848457">
                  <a:moveTo>
                    <a:pt x="48064" y="0"/>
                  </a:moveTo>
                  <a:lnTo>
                    <a:pt x="800392" y="0"/>
                  </a:lnTo>
                  <a:cubicBezTo>
                    <a:pt x="826938" y="0"/>
                    <a:pt x="848457" y="21519"/>
                    <a:pt x="848457" y="48064"/>
                  </a:cubicBezTo>
                  <a:lnTo>
                    <a:pt x="848457" y="294662"/>
                  </a:lnTo>
                  <a:cubicBezTo>
                    <a:pt x="848457" y="321208"/>
                    <a:pt x="826938" y="342727"/>
                    <a:pt x="800392" y="342727"/>
                  </a:cubicBezTo>
                  <a:lnTo>
                    <a:pt x="48064" y="342727"/>
                  </a:lnTo>
                  <a:cubicBezTo>
                    <a:pt x="21519" y="342727"/>
                    <a:pt x="0" y="321208"/>
                    <a:pt x="0" y="294662"/>
                  </a:cubicBezTo>
                  <a:lnTo>
                    <a:pt x="0" y="48064"/>
                  </a:lnTo>
                  <a:cubicBezTo>
                    <a:pt x="0" y="21519"/>
                    <a:pt x="21519" y="0"/>
                    <a:pt x="48064" y="0"/>
                  </a:cubicBezTo>
                  <a:close/>
                </a:path>
              </a:pathLst>
            </a:custGeom>
            <a:solidFill>
              <a:srgbClr val="FFF5E4"/>
            </a:solidFill>
            <a:ln w="9525" cap="sq">
              <a:solidFill>
                <a:srgbClr val="000000"/>
              </a:solidFill>
              <a:prstDash val="lgDash"/>
              <a:miter/>
            </a:ln>
          </p:spPr>
        </p:sp>
        <p:sp>
          <p:nvSpPr>
            <p:cNvPr name="TextBox 28" id="28"/>
            <p:cNvSpPr txBox="true"/>
            <p:nvPr/>
          </p:nvSpPr>
          <p:spPr>
            <a:xfrm>
              <a:off x="0" y="0"/>
              <a:ext cx="848457" cy="342727"/>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Work plan</a:t>
              </a:r>
            </a:p>
          </p:txBody>
        </p:sp>
      </p:grpSp>
      <p:grpSp>
        <p:nvGrpSpPr>
          <p:cNvPr name="Group 29" id="29"/>
          <p:cNvGrpSpPr/>
          <p:nvPr/>
        </p:nvGrpSpPr>
        <p:grpSpPr>
          <a:xfrm rot="0">
            <a:off x="13968407" y="5480125"/>
            <a:ext cx="3754551" cy="1301290"/>
            <a:chOff x="0" y="0"/>
            <a:chExt cx="988853" cy="342727"/>
          </a:xfrm>
        </p:grpSpPr>
        <p:sp>
          <p:nvSpPr>
            <p:cNvPr name="Freeform 30" id="30"/>
            <p:cNvSpPr/>
            <p:nvPr/>
          </p:nvSpPr>
          <p:spPr>
            <a:xfrm flipH="false" flipV="false" rot="0">
              <a:off x="0" y="0"/>
              <a:ext cx="988853" cy="342727"/>
            </a:xfrm>
            <a:custGeom>
              <a:avLst/>
              <a:gdLst/>
              <a:ahLst/>
              <a:cxnLst/>
              <a:rect r="r" b="b" t="t" l="l"/>
              <a:pathLst>
                <a:path h="342727" w="988853">
                  <a:moveTo>
                    <a:pt x="41240" y="0"/>
                  </a:moveTo>
                  <a:lnTo>
                    <a:pt x="947613" y="0"/>
                  </a:lnTo>
                  <a:cubicBezTo>
                    <a:pt x="970389" y="0"/>
                    <a:pt x="988853" y="18464"/>
                    <a:pt x="988853" y="41240"/>
                  </a:cubicBezTo>
                  <a:lnTo>
                    <a:pt x="988853" y="301486"/>
                  </a:lnTo>
                  <a:cubicBezTo>
                    <a:pt x="988853" y="324263"/>
                    <a:pt x="970389" y="342727"/>
                    <a:pt x="947613" y="342727"/>
                  </a:cubicBezTo>
                  <a:lnTo>
                    <a:pt x="41240" y="342727"/>
                  </a:lnTo>
                  <a:cubicBezTo>
                    <a:pt x="18464" y="342727"/>
                    <a:pt x="0" y="324263"/>
                    <a:pt x="0" y="301486"/>
                  </a:cubicBezTo>
                  <a:lnTo>
                    <a:pt x="0" y="41240"/>
                  </a:lnTo>
                  <a:cubicBezTo>
                    <a:pt x="0" y="18464"/>
                    <a:pt x="18464" y="0"/>
                    <a:pt x="41240" y="0"/>
                  </a:cubicBezTo>
                  <a:close/>
                </a:path>
              </a:pathLst>
            </a:custGeom>
            <a:solidFill>
              <a:srgbClr val="FFF5E4"/>
            </a:solidFill>
            <a:ln w="9525" cap="sq">
              <a:solidFill>
                <a:srgbClr val="000000"/>
              </a:solidFill>
              <a:prstDash val="lgDash"/>
              <a:miter/>
            </a:ln>
          </p:spPr>
        </p:sp>
        <p:sp>
          <p:nvSpPr>
            <p:cNvPr name="TextBox 31" id="31"/>
            <p:cNvSpPr txBox="true"/>
            <p:nvPr/>
          </p:nvSpPr>
          <p:spPr>
            <a:xfrm>
              <a:off x="0" y="0"/>
              <a:ext cx="988853" cy="342727"/>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References</a:t>
              </a:r>
            </a:p>
          </p:txBody>
        </p:sp>
      </p:grpSp>
      <p:grpSp>
        <p:nvGrpSpPr>
          <p:cNvPr name="Group 32" id="32"/>
          <p:cNvGrpSpPr/>
          <p:nvPr/>
        </p:nvGrpSpPr>
        <p:grpSpPr>
          <a:xfrm rot="0">
            <a:off x="0" y="348"/>
            <a:ext cx="2457498" cy="2076259"/>
            <a:chOff x="0" y="0"/>
            <a:chExt cx="3276664" cy="2768345"/>
          </a:xfrm>
        </p:grpSpPr>
        <p:sp>
          <p:nvSpPr>
            <p:cNvPr name="Freeform 33" id="33"/>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8" y="-71942"/>
            <a:ext cx="13187543" cy="1100642"/>
          </a:xfrm>
          <a:custGeom>
            <a:avLst/>
            <a:gdLst/>
            <a:ahLst/>
            <a:cxnLst/>
            <a:rect r="r" b="b" t="t" l="l"/>
            <a:pathLst>
              <a:path h="1100642" w="13187543">
                <a:moveTo>
                  <a:pt x="0" y="0"/>
                </a:moveTo>
                <a:lnTo>
                  <a:pt x="13187544" y="0"/>
                </a:lnTo>
                <a:lnTo>
                  <a:pt x="13187544"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sp>
        <p:nvSpPr>
          <p:cNvPr name="TextBox 7" id="7"/>
          <p:cNvSpPr txBox="true"/>
          <p:nvPr/>
        </p:nvSpPr>
        <p:spPr>
          <a:xfrm rot="0">
            <a:off x="7388218" y="-53200"/>
            <a:ext cx="3511563" cy="882183"/>
          </a:xfrm>
          <a:prstGeom prst="rect">
            <a:avLst/>
          </a:prstGeom>
        </p:spPr>
        <p:txBody>
          <a:bodyPr anchor="t" rtlCol="false" tIns="0" lIns="0" bIns="0" rIns="0">
            <a:spAutoFit/>
          </a:bodyPr>
          <a:lstStyle/>
          <a:p>
            <a:pPr algn="l" marL="0" indent="0" lvl="0">
              <a:lnSpc>
                <a:spcPts val="6508"/>
              </a:lnSpc>
              <a:spcBef>
                <a:spcPct val="0"/>
              </a:spcBef>
            </a:pPr>
            <a:r>
              <a:rPr lang="en-US" b="true" sz="4650" strike="noStrike" u="none">
                <a:solidFill>
                  <a:srgbClr val="FFFFFF"/>
                </a:solidFill>
                <a:latin typeface="Times New Roman Bold"/>
                <a:ea typeface="Times New Roman Bold"/>
                <a:cs typeface="Times New Roman Bold"/>
                <a:sym typeface="Times New Roman Bold"/>
              </a:rPr>
              <a:t>Introduction</a:t>
            </a:r>
          </a:p>
        </p:txBody>
      </p:sp>
      <p:grpSp>
        <p:nvGrpSpPr>
          <p:cNvPr name="Group 8" id="8"/>
          <p:cNvGrpSpPr/>
          <p:nvPr/>
        </p:nvGrpSpPr>
        <p:grpSpPr>
          <a:xfrm rot="0">
            <a:off x="0" y="348"/>
            <a:ext cx="2457498" cy="2076259"/>
            <a:chOff x="0" y="0"/>
            <a:chExt cx="3276664" cy="2768345"/>
          </a:xfrm>
        </p:grpSpPr>
        <p:sp>
          <p:nvSpPr>
            <p:cNvPr name="Freeform 9" id="9"/>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10" id="10"/>
          <p:cNvGrpSpPr/>
          <p:nvPr/>
        </p:nvGrpSpPr>
        <p:grpSpPr>
          <a:xfrm rot="0">
            <a:off x="468460" y="2193837"/>
            <a:ext cx="17351081" cy="1110790"/>
            <a:chOff x="0" y="0"/>
            <a:chExt cx="4569832" cy="292554"/>
          </a:xfrm>
        </p:grpSpPr>
        <p:sp>
          <p:nvSpPr>
            <p:cNvPr name="Freeform 11" id="11"/>
            <p:cNvSpPr/>
            <p:nvPr/>
          </p:nvSpPr>
          <p:spPr>
            <a:xfrm flipH="false" flipV="false" rot="0">
              <a:off x="0" y="0"/>
              <a:ext cx="4569832" cy="292554"/>
            </a:xfrm>
            <a:custGeom>
              <a:avLst/>
              <a:gdLst/>
              <a:ahLst/>
              <a:cxnLst/>
              <a:rect r="r" b="b" t="t" l="l"/>
              <a:pathLst>
                <a:path h="292554" w="4569832">
                  <a:moveTo>
                    <a:pt x="8924" y="0"/>
                  </a:moveTo>
                  <a:lnTo>
                    <a:pt x="4560908" y="0"/>
                  </a:lnTo>
                  <a:cubicBezTo>
                    <a:pt x="4563275" y="0"/>
                    <a:pt x="4565545" y="940"/>
                    <a:pt x="4567218" y="2614"/>
                  </a:cubicBezTo>
                  <a:cubicBezTo>
                    <a:pt x="4568892" y="4287"/>
                    <a:pt x="4569832" y="6557"/>
                    <a:pt x="4569832" y="8924"/>
                  </a:cubicBezTo>
                  <a:lnTo>
                    <a:pt x="4569832" y="283630"/>
                  </a:lnTo>
                  <a:cubicBezTo>
                    <a:pt x="4569832" y="288558"/>
                    <a:pt x="4565836" y="292554"/>
                    <a:pt x="4560908" y="292554"/>
                  </a:cubicBezTo>
                  <a:lnTo>
                    <a:pt x="8924" y="292554"/>
                  </a:lnTo>
                  <a:cubicBezTo>
                    <a:pt x="6557" y="292554"/>
                    <a:pt x="4287" y="291614"/>
                    <a:pt x="2614" y="289940"/>
                  </a:cubicBezTo>
                  <a:cubicBezTo>
                    <a:pt x="940" y="288266"/>
                    <a:pt x="0" y="285997"/>
                    <a:pt x="0" y="283630"/>
                  </a:cubicBezTo>
                  <a:lnTo>
                    <a:pt x="0" y="8924"/>
                  </a:lnTo>
                  <a:cubicBezTo>
                    <a:pt x="0" y="3995"/>
                    <a:pt x="3995" y="0"/>
                    <a:pt x="8924" y="0"/>
                  </a:cubicBezTo>
                  <a:close/>
                </a:path>
              </a:pathLst>
            </a:custGeom>
            <a:solidFill>
              <a:srgbClr val="000000">
                <a:alpha val="0"/>
              </a:srgbClr>
            </a:solidFill>
            <a:ln w="9525" cap="sq">
              <a:solidFill>
                <a:srgbClr val="000000"/>
              </a:solidFill>
              <a:prstDash val="lgDash"/>
              <a:miter/>
            </a:ln>
          </p:spPr>
        </p:sp>
        <p:sp>
          <p:nvSpPr>
            <p:cNvPr name="TextBox 12" id="12"/>
            <p:cNvSpPr txBox="true"/>
            <p:nvPr/>
          </p:nvSpPr>
          <p:spPr>
            <a:xfrm>
              <a:off x="0" y="-19050"/>
              <a:ext cx="4569832" cy="311604"/>
            </a:xfrm>
            <a:prstGeom prst="rect">
              <a:avLst/>
            </a:prstGeom>
          </p:spPr>
          <p:txBody>
            <a:bodyPr anchor="ctr" rtlCol="false" tIns="50800" lIns="50800" bIns="50800" rIns="50800"/>
            <a:lstStyle/>
            <a:p>
              <a:pPr algn="ctr">
                <a:lnSpc>
                  <a:spcPts val="2639"/>
                </a:lnSpc>
              </a:pPr>
              <a:r>
                <a:rPr lang="en-US" sz="2199">
                  <a:solidFill>
                    <a:srgbClr val="000000"/>
                  </a:solidFill>
                  <a:latin typeface="Arimo"/>
                  <a:ea typeface="Arimo"/>
                  <a:cs typeface="Arimo"/>
                  <a:sym typeface="Arimo"/>
                </a:rPr>
                <a:t>The Lost and Found Using Deep Learning project introduces an AI-powered system designed to revolutionize the way we handle lost and found items. Key features include:</a:t>
              </a:r>
            </a:p>
          </p:txBody>
        </p:sp>
      </p:grpSp>
      <p:grpSp>
        <p:nvGrpSpPr>
          <p:cNvPr name="Group 13" id="13"/>
          <p:cNvGrpSpPr/>
          <p:nvPr/>
        </p:nvGrpSpPr>
        <p:grpSpPr>
          <a:xfrm rot="0">
            <a:off x="2550228" y="3731538"/>
            <a:ext cx="5556951" cy="4990874"/>
            <a:chOff x="0" y="0"/>
            <a:chExt cx="1463559" cy="1314469"/>
          </a:xfrm>
        </p:grpSpPr>
        <p:sp>
          <p:nvSpPr>
            <p:cNvPr name="Freeform 14" id="14"/>
            <p:cNvSpPr/>
            <p:nvPr/>
          </p:nvSpPr>
          <p:spPr>
            <a:xfrm flipH="false" flipV="false" rot="0">
              <a:off x="0" y="0"/>
              <a:ext cx="1463559" cy="1314469"/>
            </a:xfrm>
            <a:custGeom>
              <a:avLst/>
              <a:gdLst/>
              <a:ahLst/>
              <a:cxnLst/>
              <a:rect r="r" b="b" t="t" l="l"/>
              <a:pathLst>
                <a:path h="1314469" w="1463559">
                  <a:moveTo>
                    <a:pt x="27864" y="0"/>
                  </a:moveTo>
                  <a:lnTo>
                    <a:pt x="1435695" y="0"/>
                  </a:lnTo>
                  <a:cubicBezTo>
                    <a:pt x="1451084" y="0"/>
                    <a:pt x="1463559" y="12475"/>
                    <a:pt x="1463559" y="27864"/>
                  </a:cubicBezTo>
                  <a:lnTo>
                    <a:pt x="1463559" y="1286605"/>
                  </a:lnTo>
                  <a:cubicBezTo>
                    <a:pt x="1463559" y="1293995"/>
                    <a:pt x="1460623" y="1301082"/>
                    <a:pt x="1455398" y="1306308"/>
                  </a:cubicBezTo>
                  <a:cubicBezTo>
                    <a:pt x="1450172" y="1311533"/>
                    <a:pt x="1443085" y="1314469"/>
                    <a:pt x="1435695" y="1314469"/>
                  </a:cubicBezTo>
                  <a:lnTo>
                    <a:pt x="27864" y="1314469"/>
                  </a:lnTo>
                  <a:cubicBezTo>
                    <a:pt x="20474" y="1314469"/>
                    <a:pt x="13387" y="1311533"/>
                    <a:pt x="8161" y="1306308"/>
                  </a:cubicBezTo>
                  <a:cubicBezTo>
                    <a:pt x="2936" y="1301082"/>
                    <a:pt x="0" y="1293995"/>
                    <a:pt x="0" y="1286605"/>
                  </a:cubicBezTo>
                  <a:lnTo>
                    <a:pt x="0" y="27864"/>
                  </a:lnTo>
                  <a:cubicBezTo>
                    <a:pt x="0" y="12475"/>
                    <a:pt x="12475" y="0"/>
                    <a:pt x="27864" y="0"/>
                  </a:cubicBezTo>
                  <a:close/>
                </a:path>
              </a:pathLst>
            </a:custGeom>
            <a:solidFill>
              <a:srgbClr val="FFF5E4"/>
            </a:solidFill>
            <a:ln w="9525" cap="sq">
              <a:solidFill>
                <a:srgbClr val="000000"/>
              </a:solidFill>
              <a:prstDash val="lgDash"/>
              <a:miter/>
            </a:ln>
          </p:spPr>
        </p:sp>
        <p:sp>
          <p:nvSpPr>
            <p:cNvPr name="TextBox 15" id="15"/>
            <p:cNvSpPr txBox="true"/>
            <p:nvPr/>
          </p:nvSpPr>
          <p:spPr>
            <a:xfrm>
              <a:off x="0" y="-9525"/>
              <a:ext cx="1463559" cy="1323994"/>
            </a:xfrm>
            <a:prstGeom prst="rect">
              <a:avLst/>
            </a:prstGeom>
          </p:spPr>
          <p:txBody>
            <a:bodyPr anchor="ctr" rtlCol="false" tIns="50800" lIns="50800" bIns="50800" rIns="50800"/>
            <a:lstStyle/>
            <a:p>
              <a:pPr algn="ctr">
                <a:lnSpc>
                  <a:spcPts val="2999"/>
                </a:lnSpc>
              </a:pPr>
              <a:r>
                <a:rPr lang="en-US" b="true" sz="2499" i="true">
                  <a:solidFill>
                    <a:srgbClr val="000000"/>
                  </a:solidFill>
                  <a:latin typeface="Arimo Bold Italics"/>
                  <a:ea typeface="Arimo Bold Italics"/>
                  <a:cs typeface="Arimo Bold Italics"/>
                  <a:sym typeface="Arimo Bold Italics"/>
                </a:rPr>
                <a:t>Utilization of state-of-the-art deep learning models:</a:t>
              </a:r>
            </a:p>
            <a:p>
              <a:pPr algn="ctr">
                <a:lnSpc>
                  <a:spcPts val="2999"/>
                </a:lnSpc>
              </a:pPr>
            </a:p>
            <a:p>
              <a:pPr algn="l" marL="539746" indent="-269873" lvl="1">
                <a:lnSpc>
                  <a:spcPts val="2999"/>
                </a:lnSpc>
                <a:buFont typeface="Arial"/>
                <a:buChar char="•"/>
              </a:pPr>
              <a:r>
                <a:rPr lang="en-US" sz="2499">
                  <a:solidFill>
                    <a:srgbClr val="000000"/>
                  </a:solidFill>
                  <a:latin typeface="Arimo"/>
                  <a:ea typeface="Arimo"/>
                  <a:cs typeface="Arimo"/>
                  <a:sym typeface="Arimo"/>
                </a:rPr>
                <a:t>BLIP (Bootstrapping Language-Image Pre-training) for advanced image captioning</a:t>
              </a:r>
            </a:p>
            <a:p>
              <a:pPr algn="l">
                <a:lnSpc>
                  <a:spcPts val="2999"/>
                </a:lnSpc>
              </a:pPr>
            </a:p>
            <a:p>
              <a:pPr algn="l" marL="539746" indent="-269873" lvl="1">
                <a:lnSpc>
                  <a:spcPts val="2999"/>
                </a:lnSpc>
                <a:buFont typeface="Arial"/>
                <a:buChar char="•"/>
              </a:pPr>
              <a:r>
                <a:rPr lang="en-US" sz="2499">
                  <a:solidFill>
                    <a:srgbClr val="000000"/>
                  </a:solidFill>
                  <a:latin typeface="Arimo"/>
                  <a:ea typeface="Arimo"/>
                  <a:cs typeface="Arimo"/>
                  <a:sym typeface="Arimo"/>
                </a:rPr>
                <a:t>BERT (Bidirectional Encoder Representations from Transformers) for sophisticated textual matching</a:t>
              </a:r>
            </a:p>
          </p:txBody>
        </p:sp>
      </p:grpSp>
      <p:grpSp>
        <p:nvGrpSpPr>
          <p:cNvPr name="Group 16" id="16"/>
          <p:cNvGrpSpPr/>
          <p:nvPr/>
        </p:nvGrpSpPr>
        <p:grpSpPr>
          <a:xfrm rot="0">
            <a:off x="9144000" y="3731538"/>
            <a:ext cx="6634681" cy="5054493"/>
            <a:chOff x="0" y="0"/>
            <a:chExt cx="1747406" cy="1331225"/>
          </a:xfrm>
        </p:grpSpPr>
        <p:sp>
          <p:nvSpPr>
            <p:cNvPr name="Freeform 17" id="17"/>
            <p:cNvSpPr/>
            <p:nvPr/>
          </p:nvSpPr>
          <p:spPr>
            <a:xfrm flipH="false" flipV="false" rot="0">
              <a:off x="0" y="0"/>
              <a:ext cx="1747406" cy="1331225"/>
            </a:xfrm>
            <a:custGeom>
              <a:avLst/>
              <a:gdLst/>
              <a:ahLst/>
              <a:cxnLst/>
              <a:rect r="r" b="b" t="t" l="l"/>
              <a:pathLst>
                <a:path h="1331225" w="1747406">
                  <a:moveTo>
                    <a:pt x="23338" y="0"/>
                  </a:moveTo>
                  <a:lnTo>
                    <a:pt x="1724068" y="0"/>
                  </a:lnTo>
                  <a:cubicBezTo>
                    <a:pt x="1736957" y="0"/>
                    <a:pt x="1747406" y="10449"/>
                    <a:pt x="1747406" y="23338"/>
                  </a:cubicBezTo>
                  <a:lnTo>
                    <a:pt x="1747406" y="1307887"/>
                  </a:lnTo>
                  <a:cubicBezTo>
                    <a:pt x="1747406" y="1320776"/>
                    <a:pt x="1736957" y="1331225"/>
                    <a:pt x="1724068" y="1331225"/>
                  </a:cubicBezTo>
                  <a:lnTo>
                    <a:pt x="23338" y="1331225"/>
                  </a:lnTo>
                  <a:cubicBezTo>
                    <a:pt x="10449" y="1331225"/>
                    <a:pt x="0" y="1320776"/>
                    <a:pt x="0" y="1307887"/>
                  </a:cubicBezTo>
                  <a:lnTo>
                    <a:pt x="0" y="23338"/>
                  </a:lnTo>
                  <a:cubicBezTo>
                    <a:pt x="0" y="10449"/>
                    <a:pt x="10449" y="0"/>
                    <a:pt x="23338" y="0"/>
                  </a:cubicBezTo>
                  <a:close/>
                </a:path>
              </a:pathLst>
            </a:custGeom>
            <a:solidFill>
              <a:srgbClr val="FFF5E4"/>
            </a:solidFill>
            <a:ln w="9525" cap="sq">
              <a:solidFill>
                <a:srgbClr val="000000"/>
              </a:solidFill>
              <a:prstDash val="lgDash"/>
              <a:miter/>
            </a:ln>
          </p:spPr>
        </p:sp>
        <p:sp>
          <p:nvSpPr>
            <p:cNvPr name="TextBox 18" id="18"/>
            <p:cNvSpPr txBox="true"/>
            <p:nvPr/>
          </p:nvSpPr>
          <p:spPr>
            <a:xfrm>
              <a:off x="0" y="-9525"/>
              <a:ext cx="1747406" cy="1340750"/>
            </a:xfrm>
            <a:prstGeom prst="rect">
              <a:avLst/>
            </a:prstGeom>
          </p:spPr>
          <p:txBody>
            <a:bodyPr anchor="ctr" rtlCol="false" tIns="50800" lIns="50800" bIns="50800" rIns="50800"/>
            <a:lstStyle/>
            <a:p>
              <a:pPr algn="ctr">
                <a:lnSpc>
                  <a:spcPts val="2999"/>
                </a:lnSpc>
              </a:pPr>
              <a:r>
                <a:rPr lang="en-US" b="true" sz="2499" i="true">
                  <a:solidFill>
                    <a:srgbClr val="000000"/>
                  </a:solidFill>
                  <a:latin typeface="Arimo Bold Italics"/>
                  <a:ea typeface="Arimo Bold Italics"/>
                  <a:cs typeface="Arimo Bold Italics"/>
                  <a:sym typeface="Arimo Bold Italics"/>
                </a:rPr>
                <a:t>Key Components:</a:t>
              </a:r>
            </a:p>
            <a:p>
              <a:pPr algn="ctr">
                <a:lnSpc>
                  <a:spcPts val="2999"/>
                </a:lnSpc>
              </a:pPr>
            </a:p>
            <a:p>
              <a:pPr algn="l" marL="539746" indent="-269873" lvl="1">
                <a:lnSpc>
                  <a:spcPts val="2999"/>
                </a:lnSpc>
                <a:buFont typeface="Arial"/>
                <a:buChar char="•"/>
              </a:pPr>
              <a:r>
                <a:rPr lang="en-US" sz="2499">
                  <a:solidFill>
                    <a:srgbClr val="000000"/>
                  </a:solidFill>
                  <a:latin typeface="Arimo"/>
                  <a:ea typeface="Arimo"/>
                  <a:cs typeface="Arimo"/>
                  <a:sym typeface="Arimo"/>
                </a:rPr>
                <a:t>Automated process for identifying, describing, and matching lost items with found items</a:t>
              </a:r>
            </a:p>
            <a:p>
              <a:pPr algn="l" marL="539746" indent="-269873" lvl="1">
                <a:lnSpc>
                  <a:spcPts val="2999"/>
                </a:lnSpc>
                <a:buFont typeface="Arial"/>
                <a:buChar char="•"/>
              </a:pPr>
              <a:r>
                <a:rPr lang="en-US" sz="2499">
                  <a:solidFill>
                    <a:srgbClr val="000000"/>
                  </a:solidFill>
                  <a:latin typeface="Arimo"/>
                  <a:ea typeface="Arimo"/>
                  <a:cs typeface="Arimo"/>
                  <a:sym typeface="Arimo"/>
                </a:rPr>
                <a:t>Real-time notification system for potential matches</a:t>
              </a:r>
            </a:p>
            <a:p>
              <a:pPr algn="l" marL="539746" indent="-269873" lvl="1">
                <a:lnSpc>
                  <a:spcPts val="2999"/>
                </a:lnSpc>
                <a:buFont typeface="Arial"/>
                <a:buChar char="•"/>
              </a:pPr>
              <a:r>
                <a:rPr lang="en-US" sz="2499">
                  <a:solidFill>
                    <a:srgbClr val="000000"/>
                  </a:solidFill>
                  <a:latin typeface="Arimo"/>
                  <a:ea typeface="Arimo"/>
                  <a:cs typeface="Arimo"/>
                  <a:sym typeface="Arimo"/>
                </a:rPr>
                <a:t>User-friendly interface for reporting lost items and uploading found items</a:t>
              </a:r>
            </a:p>
            <a:p>
              <a:pPr algn="l" marL="539746" indent="-269873" lvl="1">
                <a:lnSpc>
                  <a:spcPts val="2999"/>
                </a:lnSpc>
                <a:buFont typeface="Arial"/>
                <a:buChar char="•"/>
              </a:pPr>
              <a:r>
                <a:rPr lang="en-US" sz="2499">
                  <a:solidFill>
                    <a:srgbClr val="000000"/>
                  </a:solidFill>
                  <a:latin typeface="Arimo"/>
                  <a:ea typeface="Arimo"/>
                  <a:cs typeface="Arimo"/>
                  <a:sym typeface="Arimo"/>
                </a:rPr>
                <a:t>Scalable solution capable of handling a large number of items and users</a:t>
              </a:r>
            </a:p>
            <a:p>
              <a:pPr algn="l" marL="539746" indent="-269873" lvl="1">
                <a:lnSpc>
                  <a:spcPts val="2999"/>
                </a:lnSpc>
                <a:buFont typeface="Arial"/>
                <a:buChar char="•"/>
              </a:pPr>
              <a:r>
                <a:rPr lang="en-US" sz="2499">
                  <a:solidFill>
                    <a:srgbClr val="000000"/>
                  </a:solidFill>
                  <a:latin typeface="Arimo"/>
                  <a:ea typeface="Arimo"/>
                  <a:cs typeface="Arimo"/>
                  <a:sym typeface="Arimo"/>
                </a:rPr>
                <a:t>Integration of image recognition and natural language processing technologies</a:t>
              </a:r>
            </a:p>
          </p:txBody>
        </p:sp>
      </p:grpSp>
    </p:spTree>
  </p:cSld>
  <p:clrMapOvr>
    <a:masterClrMapping/>
  </p:clrMapOvr>
  <p:transition spd="slow">
    <p:push dir="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grpSp>
        <p:nvGrpSpPr>
          <p:cNvPr name="Group 7" id="7"/>
          <p:cNvGrpSpPr/>
          <p:nvPr/>
        </p:nvGrpSpPr>
        <p:grpSpPr>
          <a:xfrm rot="0">
            <a:off x="0" y="348"/>
            <a:ext cx="2457498" cy="2076259"/>
            <a:chOff x="0" y="0"/>
            <a:chExt cx="3276664" cy="2768345"/>
          </a:xfrm>
        </p:grpSpPr>
        <p:sp>
          <p:nvSpPr>
            <p:cNvPr name="Freeform 8" id="8"/>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9" id="9"/>
          <p:cNvGrpSpPr/>
          <p:nvPr/>
        </p:nvGrpSpPr>
        <p:grpSpPr>
          <a:xfrm rot="0">
            <a:off x="1028700" y="2076607"/>
            <a:ext cx="7049426" cy="1008213"/>
            <a:chOff x="0" y="0"/>
            <a:chExt cx="1856639" cy="265538"/>
          </a:xfrm>
        </p:grpSpPr>
        <p:sp>
          <p:nvSpPr>
            <p:cNvPr name="Freeform 10" id="10"/>
            <p:cNvSpPr/>
            <p:nvPr/>
          </p:nvSpPr>
          <p:spPr>
            <a:xfrm flipH="false" flipV="false" rot="0">
              <a:off x="0" y="0"/>
              <a:ext cx="1856639" cy="265538"/>
            </a:xfrm>
            <a:custGeom>
              <a:avLst/>
              <a:gdLst/>
              <a:ahLst/>
              <a:cxnLst/>
              <a:rect r="r" b="b" t="t" l="l"/>
              <a:pathLst>
                <a:path h="265538" w="1856639">
                  <a:moveTo>
                    <a:pt x="21965" y="0"/>
                  </a:moveTo>
                  <a:lnTo>
                    <a:pt x="1834674" y="0"/>
                  </a:lnTo>
                  <a:cubicBezTo>
                    <a:pt x="1846805" y="0"/>
                    <a:pt x="1856639" y="9834"/>
                    <a:pt x="1856639" y="21965"/>
                  </a:cubicBezTo>
                  <a:lnTo>
                    <a:pt x="1856639" y="243573"/>
                  </a:lnTo>
                  <a:cubicBezTo>
                    <a:pt x="1856639" y="255704"/>
                    <a:pt x="1846805" y="265538"/>
                    <a:pt x="1834674" y="265538"/>
                  </a:cubicBezTo>
                  <a:lnTo>
                    <a:pt x="21965" y="265538"/>
                  </a:lnTo>
                  <a:cubicBezTo>
                    <a:pt x="9834" y="265538"/>
                    <a:pt x="0" y="255704"/>
                    <a:pt x="0" y="243573"/>
                  </a:cubicBezTo>
                  <a:lnTo>
                    <a:pt x="0" y="21965"/>
                  </a:lnTo>
                  <a:cubicBezTo>
                    <a:pt x="0" y="9834"/>
                    <a:pt x="9834" y="0"/>
                    <a:pt x="21965" y="0"/>
                  </a:cubicBezTo>
                  <a:close/>
                </a:path>
              </a:pathLst>
            </a:custGeom>
            <a:solidFill>
              <a:srgbClr val="FFF5E4"/>
            </a:solidFill>
            <a:ln w="9525" cap="sq">
              <a:solidFill>
                <a:srgbClr val="000000"/>
              </a:solidFill>
              <a:prstDash val="lgDash"/>
              <a:miter/>
            </a:ln>
          </p:spPr>
        </p:sp>
        <p:sp>
          <p:nvSpPr>
            <p:cNvPr name="TextBox 11" id="11"/>
            <p:cNvSpPr txBox="true"/>
            <p:nvPr/>
          </p:nvSpPr>
          <p:spPr>
            <a:xfrm>
              <a:off x="0" y="-9525"/>
              <a:ext cx="1856639" cy="275063"/>
            </a:xfrm>
            <a:prstGeom prst="rect">
              <a:avLst/>
            </a:prstGeom>
          </p:spPr>
          <p:txBody>
            <a:bodyPr anchor="ctr" rtlCol="false" tIns="50800" lIns="50800" bIns="50800" rIns="50800"/>
            <a:lstStyle/>
            <a:p>
              <a:pPr algn="ctr">
                <a:lnSpc>
                  <a:spcPts val="2999"/>
                </a:lnSpc>
              </a:pPr>
              <a:r>
                <a:rPr lang="en-US" b="true" sz="2499" i="true">
                  <a:solidFill>
                    <a:srgbClr val="000000"/>
                  </a:solidFill>
                  <a:latin typeface="Arimo Bold Italics"/>
                  <a:ea typeface="Arimo Bold Italics"/>
                  <a:cs typeface="Arimo Bold Italics"/>
                  <a:sym typeface="Arimo Bold Italics"/>
                </a:rPr>
                <a:t>Why “Lost and Found Using Deep Learning”?</a:t>
              </a:r>
            </a:p>
          </p:txBody>
        </p:sp>
      </p:grpSp>
      <p:sp>
        <p:nvSpPr>
          <p:cNvPr name="TextBox 12" id="12"/>
          <p:cNvSpPr txBox="true"/>
          <p:nvPr/>
        </p:nvSpPr>
        <p:spPr>
          <a:xfrm rot="0">
            <a:off x="4059055" y="-53199"/>
            <a:ext cx="10169890" cy="882180"/>
          </a:xfrm>
          <a:prstGeom prst="rect">
            <a:avLst/>
          </a:prstGeom>
        </p:spPr>
        <p:txBody>
          <a:bodyPr anchor="t" rtlCol="false" tIns="0" lIns="0" bIns="0" rIns="0">
            <a:spAutoFit/>
          </a:bodyPr>
          <a:lstStyle/>
          <a:p>
            <a:pPr algn="l">
              <a:lnSpc>
                <a:spcPts val="6508"/>
              </a:lnSpc>
            </a:pPr>
            <a:r>
              <a:rPr lang="en-US" sz="4650" b="true">
                <a:solidFill>
                  <a:srgbClr val="FFFFFF"/>
                </a:solidFill>
                <a:latin typeface="Times New Roman Bold"/>
                <a:ea typeface="Times New Roman Bold"/>
                <a:cs typeface="Times New Roman Bold"/>
                <a:sym typeface="Times New Roman Bold"/>
              </a:rPr>
              <a:t>Justification For Selecting The Title</a:t>
            </a:r>
          </a:p>
        </p:txBody>
      </p:sp>
      <p:grpSp>
        <p:nvGrpSpPr>
          <p:cNvPr name="Group 13" id="13"/>
          <p:cNvGrpSpPr/>
          <p:nvPr/>
        </p:nvGrpSpPr>
        <p:grpSpPr>
          <a:xfrm rot="0">
            <a:off x="1028700" y="3244478"/>
            <a:ext cx="11005965" cy="942797"/>
            <a:chOff x="0" y="0"/>
            <a:chExt cx="2898690" cy="248309"/>
          </a:xfrm>
        </p:grpSpPr>
        <p:sp>
          <p:nvSpPr>
            <p:cNvPr name="Freeform 14" id="14"/>
            <p:cNvSpPr/>
            <p:nvPr/>
          </p:nvSpPr>
          <p:spPr>
            <a:xfrm flipH="false" flipV="false" rot="0">
              <a:off x="0" y="0"/>
              <a:ext cx="2898690" cy="248309"/>
            </a:xfrm>
            <a:custGeom>
              <a:avLst/>
              <a:gdLst/>
              <a:ahLst/>
              <a:cxnLst/>
              <a:rect r="r" b="b" t="t" l="l"/>
              <a:pathLst>
                <a:path h="248309" w="2898690">
                  <a:moveTo>
                    <a:pt x="14069" y="0"/>
                  </a:moveTo>
                  <a:lnTo>
                    <a:pt x="2884622" y="0"/>
                  </a:lnTo>
                  <a:cubicBezTo>
                    <a:pt x="2888353" y="0"/>
                    <a:pt x="2891931" y="1482"/>
                    <a:pt x="2894570" y="4121"/>
                  </a:cubicBezTo>
                  <a:cubicBezTo>
                    <a:pt x="2897208" y="6759"/>
                    <a:pt x="2898690" y="10337"/>
                    <a:pt x="2898690" y="14069"/>
                  </a:cubicBezTo>
                  <a:lnTo>
                    <a:pt x="2898690" y="234240"/>
                  </a:lnTo>
                  <a:cubicBezTo>
                    <a:pt x="2898690" y="237971"/>
                    <a:pt x="2897208" y="241550"/>
                    <a:pt x="2894570" y="244188"/>
                  </a:cubicBezTo>
                  <a:cubicBezTo>
                    <a:pt x="2891931" y="246827"/>
                    <a:pt x="2888353" y="248309"/>
                    <a:pt x="2884622" y="248309"/>
                  </a:cubicBezTo>
                  <a:lnTo>
                    <a:pt x="14069" y="248309"/>
                  </a:lnTo>
                  <a:cubicBezTo>
                    <a:pt x="10337" y="248309"/>
                    <a:pt x="6759" y="246827"/>
                    <a:pt x="4121" y="244188"/>
                  </a:cubicBezTo>
                  <a:cubicBezTo>
                    <a:pt x="1482" y="241550"/>
                    <a:pt x="0" y="237971"/>
                    <a:pt x="0" y="234240"/>
                  </a:cubicBezTo>
                  <a:lnTo>
                    <a:pt x="0" y="14069"/>
                  </a:lnTo>
                  <a:cubicBezTo>
                    <a:pt x="0" y="10337"/>
                    <a:pt x="1482" y="6759"/>
                    <a:pt x="4121" y="4121"/>
                  </a:cubicBezTo>
                  <a:cubicBezTo>
                    <a:pt x="6759" y="1482"/>
                    <a:pt x="10337" y="0"/>
                    <a:pt x="14069" y="0"/>
                  </a:cubicBezTo>
                  <a:close/>
                </a:path>
              </a:pathLst>
            </a:custGeom>
            <a:solidFill>
              <a:srgbClr val="FFFAF1"/>
            </a:solidFill>
            <a:ln w="9525" cap="sq">
              <a:solidFill>
                <a:srgbClr val="000000"/>
              </a:solidFill>
              <a:prstDash val="lgDash"/>
              <a:miter/>
            </a:ln>
          </p:spPr>
        </p:sp>
        <p:sp>
          <p:nvSpPr>
            <p:cNvPr name="TextBox 15" id="15"/>
            <p:cNvSpPr txBox="true"/>
            <p:nvPr/>
          </p:nvSpPr>
          <p:spPr>
            <a:xfrm>
              <a:off x="0" y="0"/>
              <a:ext cx="2898690" cy="248309"/>
            </a:xfrm>
            <a:prstGeom prst="rect">
              <a:avLst/>
            </a:prstGeom>
          </p:spPr>
          <p:txBody>
            <a:bodyPr anchor="ctr" rtlCol="false" tIns="50800" lIns="50800" bIns="50800" rIns="50800"/>
            <a:lstStyle/>
            <a:p>
              <a:pPr algn="l" marL="431799" indent="-215899" lvl="1">
                <a:lnSpc>
                  <a:spcPts val="2399"/>
                </a:lnSpc>
                <a:buFont typeface="Arial"/>
                <a:buChar char="•"/>
              </a:pPr>
              <a:r>
                <a:rPr lang="en-US" b="true" sz="1999" i="true">
                  <a:solidFill>
                    <a:srgbClr val="000000"/>
                  </a:solidFill>
                  <a:latin typeface="Arimo Bold Italics"/>
                  <a:ea typeface="Arimo Bold Italics"/>
                  <a:cs typeface="Arimo Bold Italics"/>
                  <a:sym typeface="Arimo Bold Italics"/>
                </a:rPr>
                <a:t>Addresses a Universal Problem:</a:t>
              </a:r>
              <a:r>
                <a:rPr lang="en-US" sz="1999">
                  <a:solidFill>
                    <a:srgbClr val="000000"/>
                  </a:solidFill>
                  <a:latin typeface="Arimo"/>
                  <a:ea typeface="Arimo"/>
                  <a:cs typeface="Arimo"/>
                  <a:sym typeface="Arimo"/>
                </a:rPr>
                <a:t> Losing personal items is a common issue that affects people worldwide, causing stress, inconvenience, and potential financial loss.</a:t>
              </a:r>
            </a:p>
          </p:txBody>
        </p:sp>
      </p:grpSp>
      <p:grpSp>
        <p:nvGrpSpPr>
          <p:cNvPr name="Group 16" id="16"/>
          <p:cNvGrpSpPr/>
          <p:nvPr/>
        </p:nvGrpSpPr>
        <p:grpSpPr>
          <a:xfrm rot="0">
            <a:off x="5862925" y="4349200"/>
            <a:ext cx="11005965" cy="942797"/>
            <a:chOff x="0" y="0"/>
            <a:chExt cx="2898690" cy="248309"/>
          </a:xfrm>
        </p:grpSpPr>
        <p:sp>
          <p:nvSpPr>
            <p:cNvPr name="Freeform 17" id="17"/>
            <p:cNvSpPr/>
            <p:nvPr/>
          </p:nvSpPr>
          <p:spPr>
            <a:xfrm flipH="false" flipV="false" rot="0">
              <a:off x="0" y="0"/>
              <a:ext cx="2898690" cy="248309"/>
            </a:xfrm>
            <a:custGeom>
              <a:avLst/>
              <a:gdLst/>
              <a:ahLst/>
              <a:cxnLst/>
              <a:rect r="r" b="b" t="t" l="l"/>
              <a:pathLst>
                <a:path h="248309" w="2898690">
                  <a:moveTo>
                    <a:pt x="14069" y="0"/>
                  </a:moveTo>
                  <a:lnTo>
                    <a:pt x="2884622" y="0"/>
                  </a:lnTo>
                  <a:cubicBezTo>
                    <a:pt x="2888353" y="0"/>
                    <a:pt x="2891931" y="1482"/>
                    <a:pt x="2894570" y="4121"/>
                  </a:cubicBezTo>
                  <a:cubicBezTo>
                    <a:pt x="2897208" y="6759"/>
                    <a:pt x="2898690" y="10337"/>
                    <a:pt x="2898690" y="14069"/>
                  </a:cubicBezTo>
                  <a:lnTo>
                    <a:pt x="2898690" y="234240"/>
                  </a:lnTo>
                  <a:cubicBezTo>
                    <a:pt x="2898690" y="237971"/>
                    <a:pt x="2897208" y="241550"/>
                    <a:pt x="2894570" y="244188"/>
                  </a:cubicBezTo>
                  <a:cubicBezTo>
                    <a:pt x="2891931" y="246827"/>
                    <a:pt x="2888353" y="248309"/>
                    <a:pt x="2884622" y="248309"/>
                  </a:cubicBezTo>
                  <a:lnTo>
                    <a:pt x="14069" y="248309"/>
                  </a:lnTo>
                  <a:cubicBezTo>
                    <a:pt x="10337" y="248309"/>
                    <a:pt x="6759" y="246827"/>
                    <a:pt x="4121" y="244188"/>
                  </a:cubicBezTo>
                  <a:cubicBezTo>
                    <a:pt x="1482" y="241550"/>
                    <a:pt x="0" y="237971"/>
                    <a:pt x="0" y="234240"/>
                  </a:cubicBezTo>
                  <a:lnTo>
                    <a:pt x="0" y="14069"/>
                  </a:lnTo>
                  <a:cubicBezTo>
                    <a:pt x="0" y="10337"/>
                    <a:pt x="1482" y="6759"/>
                    <a:pt x="4121" y="4121"/>
                  </a:cubicBezTo>
                  <a:cubicBezTo>
                    <a:pt x="6759" y="1482"/>
                    <a:pt x="10337" y="0"/>
                    <a:pt x="14069" y="0"/>
                  </a:cubicBezTo>
                  <a:close/>
                </a:path>
              </a:pathLst>
            </a:custGeom>
            <a:solidFill>
              <a:srgbClr val="FFFAF1"/>
            </a:solidFill>
            <a:ln w="9525" cap="sq">
              <a:solidFill>
                <a:srgbClr val="000000"/>
              </a:solidFill>
              <a:prstDash val="lgDash"/>
              <a:miter/>
            </a:ln>
          </p:spPr>
        </p:sp>
        <p:sp>
          <p:nvSpPr>
            <p:cNvPr name="TextBox 18" id="18"/>
            <p:cNvSpPr txBox="true"/>
            <p:nvPr/>
          </p:nvSpPr>
          <p:spPr>
            <a:xfrm>
              <a:off x="0" y="0"/>
              <a:ext cx="2898690" cy="248309"/>
            </a:xfrm>
            <a:prstGeom prst="rect">
              <a:avLst/>
            </a:prstGeom>
          </p:spPr>
          <p:txBody>
            <a:bodyPr anchor="ctr" rtlCol="false" tIns="50800" lIns="50800" bIns="50800" rIns="50800"/>
            <a:lstStyle/>
            <a:p>
              <a:pPr algn="l" marL="431799" indent="-215899" lvl="1">
                <a:lnSpc>
                  <a:spcPts val="2399"/>
                </a:lnSpc>
                <a:buFont typeface="Arial"/>
                <a:buChar char="•"/>
              </a:pPr>
              <a:r>
                <a:rPr lang="en-US" b="true" sz="1999" i="true">
                  <a:solidFill>
                    <a:srgbClr val="000000"/>
                  </a:solidFill>
                  <a:latin typeface="Arimo Bold Italics"/>
                  <a:ea typeface="Arimo Bold Italics"/>
                  <a:cs typeface="Arimo Bold Italics"/>
                  <a:sym typeface="Arimo Bold Italics"/>
                </a:rPr>
                <a:t>Innovative Approach:</a:t>
              </a:r>
              <a:r>
                <a:rPr lang="en-US" sz="1999">
                  <a:solidFill>
                    <a:srgbClr val="000000"/>
                  </a:solidFill>
                  <a:latin typeface="Arimo"/>
                  <a:ea typeface="Arimo"/>
                  <a:cs typeface="Arimo"/>
                  <a:sym typeface="Arimo"/>
                </a:rPr>
                <a:t> By leveraging deep learning techniques, the project offers a novel solution to an age-old problem, moving beyond traditional manual systems.</a:t>
              </a:r>
            </a:p>
          </p:txBody>
        </p:sp>
      </p:grpSp>
      <p:grpSp>
        <p:nvGrpSpPr>
          <p:cNvPr name="Group 19" id="19"/>
          <p:cNvGrpSpPr/>
          <p:nvPr/>
        </p:nvGrpSpPr>
        <p:grpSpPr>
          <a:xfrm rot="0">
            <a:off x="1028700" y="5453923"/>
            <a:ext cx="11005965" cy="942797"/>
            <a:chOff x="0" y="0"/>
            <a:chExt cx="2898690" cy="248309"/>
          </a:xfrm>
        </p:grpSpPr>
        <p:sp>
          <p:nvSpPr>
            <p:cNvPr name="Freeform 20" id="20"/>
            <p:cNvSpPr/>
            <p:nvPr/>
          </p:nvSpPr>
          <p:spPr>
            <a:xfrm flipH="false" flipV="false" rot="0">
              <a:off x="0" y="0"/>
              <a:ext cx="2898690" cy="248309"/>
            </a:xfrm>
            <a:custGeom>
              <a:avLst/>
              <a:gdLst/>
              <a:ahLst/>
              <a:cxnLst/>
              <a:rect r="r" b="b" t="t" l="l"/>
              <a:pathLst>
                <a:path h="248309" w="2898690">
                  <a:moveTo>
                    <a:pt x="14069" y="0"/>
                  </a:moveTo>
                  <a:lnTo>
                    <a:pt x="2884622" y="0"/>
                  </a:lnTo>
                  <a:cubicBezTo>
                    <a:pt x="2888353" y="0"/>
                    <a:pt x="2891931" y="1482"/>
                    <a:pt x="2894570" y="4121"/>
                  </a:cubicBezTo>
                  <a:cubicBezTo>
                    <a:pt x="2897208" y="6759"/>
                    <a:pt x="2898690" y="10337"/>
                    <a:pt x="2898690" y="14069"/>
                  </a:cubicBezTo>
                  <a:lnTo>
                    <a:pt x="2898690" y="234240"/>
                  </a:lnTo>
                  <a:cubicBezTo>
                    <a:pt x="2898690" y="237971"/>
                    <a:pt x="2897208" y="241550"/>
                    <a:pt x="2894570" y="244188"/>
                  </a:cubicBezTo>
                  <a:cubicBezTo>
                    <a:pt x="2891931" y="246827"/>
                    <a:pt x="2888353" y="248309"/>
                    <a:pt x="2884622" y="248309"/>
                  </a:cubicBezTo>
                  <a:lnTo>
                    <a:pt x="14069" y="248309"/>
                  </a:lnTo>
                  <a:cubicBezTo>
                    <a:pt x="10337" y="248309"/>
                    <a:pt x="6759" y="246827"/>
                    <a:pt x="4121" y="244188"/>
                  </a:cubicBezTo>
                  <a:cubicBezTo>
                    <a:pt x="1482" y="241550"/>
                    <a:pt x="0" y="237971"/>
                    <a:pt x="0" y="234240"/>
                  </a:cubicBezTo>
                  <a:lnTo>
                    <a:pt x="0" y="14069"/>
                  </a:lnTo>
                  <a:cubicBezTo>
                    <a:pt x="0" y="10337"/>
                    <a:pt x="1482" y="6759"/>
                    <a:pt x="4121" y="4121"/>
                  </a:cubicBezTo>
                  <a:cubicBezTo>
                    <a:pt x="6759" y="1482"/>
                    <a:pt x="10337" y="0"/>
                    <a:pt x="14069" y="0"/>
                  </a:cubicBezTo>
                  <a:close/>
                </a:path>
              </a:pathLst>
            </a:custGeom>
            <a:solidFill>
              <a:srgbClr val="FFFAF1"/>
            </a:solidFill>
            <a:ln w="9525" cap="sq">
              <a:solidFill>
                <a:srgbClr val="000000"/>
              </a:solidFill>
              <a:prstDash val="lgDash"/>
              <a:miter/>
            </a:ln>
          </p:spPr>
        </p:sp>
        <p:sp>
          <p:nvSpPr>
            <p:cNvPr name="TextBox 21" id="21"/>
            <p:cNvSpPr txBox="true"/>
            <p:nvPr/>
          </p:nvSpPr>
          <p:spPr>
            <a:xfrm>
              <a:off x="0" y="0"/>
              <a:ext cx="2898690" cy="248309"/>
            </a:xfrm>
            <a:prstGeom prst="rect">
              <a:avLst/>
            </a:prstGeom>
          </p:spPr>
          <p:txBody>
            <a:bodyPr anchor="ctr" rtlCol="false" tIns="50800" lIns="50800" bIns="50800" rIns="50800"/>
            <a:lstStyle/>
            <a:p>
              <a:pPr algn="l" marL="431799" indent="-215899" lvl="1">
                <a:lnSpc>
                  <a:spcPts val="2399"/>
                </a:lnSpc>
                <a:buFont typeface="Arial"/>
                <a:buChar char="•"/>
              </a:pPr>
              <a:r>
                <a:rPr lang="en-US" b="true" sz="1999" i="true">
                  <a:solidFill>
                    <a:srgbClr val="000000"/>
                  </a:solidFill>
                  <a:latin typeface="Arimo Bold Italics"/>
                  <a:ea typeface="Arimo Bold Italics"/>
                  <a:cs typeface="Arimo Bold Italics"/>
                  <a:sym typeface="Arimo Bold Italics"/>
                </a:rPr>
                <a:t>Technological Relevance:</a:t>
              </a:r>
              <a:r>
                <a:rPr lang="en-US" sz="1999">
                  <a:solidFill>
                    <a:srgbClr val="000000"/>
                  </a:solidFill>
                  <a:latin typeface="Arimo"/>
                  <a:ea typeface="Arimo"/>
                  <a:cs typeface="Arimo"/>
                  <a:sym typeface="Arimo"/>
                </a:rPr>
                <a:t> The use of cutting-edge AI technologies like BLIP and BERT showcases the practical applications of recent advancements in machine learning.</a:t>
              </a:r>
            </a:p>
          </p:txBody>
        </p:sp>
      </p:grpSp>
      <p:grpSp>
        <p:nvGrpSpPr>
          <p:cNvPr name="Group 22" id="22"/>
          <p:cNvGrpSpPr/>
          <p:nvPr/>
        </p:nvGrpSpPr>
        <p:grpSpPr>
          <a:xfrm rot="0">
            <a:off x="5862925" y="6558645"/>
            <a:ext cx="11005965" cy="942797"/>
            <a:chOff x="0" y="0"/>
            <a:chExt cx="2898690" cy="248309"/>
          </a:xfrm>
        </p:grpSpPr>
        <p:sp>
          <p:nvSpPr>
            <p:cNvPr name="Freeform 23" id="23"/>
            <p:cNvSpPr/>
            <p:nvPr/>
          </p:nvSpPr>
          <p:spPr>
            <a:xfrm flipH="false" flipV="false" rot="0">
              <a:off x="0" y="0"/>
              <a:ext cx="2898690" cy="248309"/>
            </a:xfrm>
            <a:custGeom>
              <a:avLst/>
              <a:gdLst/>
              <a:ahLst/>
              <a:cxnLst/>
              <a:rect r="r" b="b" t="t" l="l"/>
              <a:pathLst>
                <a:path h="248309" w="2898690">
                  <a:moveTo>
                    <a:pt x="14069" y="0"/>
                  </a:moveTo>
                  <a:lnTo>
                    <a:pt x="2884622" y="0"/>
                  </a:lnTo>
                  <a:cubicBezTo>
                    <a:pt x="2888353" y="0"/>
                    <a:pt x="2891931" y="1482"/>
                    <a:pt x="2894570" y="4121"/>
                  </a:cubicBezTo>
                  <a:cubicBezTo>
                    <a:pt x="2897208" y="6759"/>
                    <a:pt x="2898690" y="10337"/>
                    <a:pt x="2898690" y="14069"/>
                  </a:cubicBezTo>
                  <a:lnTo>
                    <a:pt x="2898690" y="234240"/>
                  </a:lnTo>
                  <a:cubicBezTo>
                    <a:pt x="2898690" y="237971"/>
                    <a:pt x="2897208" y="241550"/>
                    <a:pt x="2894570" y="244188"/>
                  </a:cubicBezTo>
                  <a:cubicBezTo>
                    <a:pt x="2891931" y="246827"/>
                    <a:pt x="2888353" y="248309"/>
                    <a:pt x="2884622" y="248309"/>
                  </a:cubicBezTo>
                  <a:lnTo>
                    <a:pt x="14069" y="248309"/>
                  </a:lnTo>
                  <a:cubicBezTo>
                    <a:pt x="10337" y="248309"/>
                    <a:pt x="6759" y="246827"/>
                    <a:pt x="4121" y="244188"/>
                  </a:cubicBezTo>
                  <a:cubicBezTo>
                    <a:pt x="1482" y="241550"/>
                    <a:pt x="0" y="237971"/>
                    <a:pt x="0" y="234240"/>
                  </a:cubicBezTo>
                  <a:lnTo>
                    <a:pt x="0" y="14069"/>
                  </a:lnTo>
                  <a:cubicBezTo>
                    <a:pt x="0" y="10337"/>
                    <a:pt x="1482" y="6759"/>
                    <a:pt x="4121" y="4121"/>
                  </a:cubicBezTo>
                  <a:cubicBezTo>
                    <a:pt x="6759" y="1482"/>
                    <a:pt x="10337" y="0"/>
                    <a:pt x="14069" y="0"/>
                  </a:cubicBezTo>
                  <a:close/>
                </a:path>
              </a:pathLst>
            </a:custGeom>
            <a:solidFill>
              <a:srgbClr val="FFFAF1"/>
            </a:solidFill>
            <a:ln w="9525" cap="sq">
              <a:solidFill>
                <a:srgbClr val="000000"/>
              </a:solidFill>
              <a:prstDash val="lgDash"/>
              <a:miter/>
            </a:ln>
          </p:spPr>
        </p:sp>
        <p:sp>
          <p:nvSpPr>
            <p:cNvPr name="TextBox 24" id="24"/>
            <p:cNvSpPr txBox="true"/>
            <p:nvPr/>
          </p:nvSpPr>
          <p:spPr>
            <a:xfrm>
              <a:off x="0" y="0"/>
              <a:ext cx="2898690" cy="248309"/>
            </a:xfrm>
            <a:prstGeom prst="rect">
              <a:avLst/>
            </a:prstGeom>
          </p:spPr>
          <p:txBody>
            <a:bodyPr anchor="ctr" rtlCol="false" tIns="50800" lIns="50800" bIns="50800" rIns="50800"/>
            <a:lstStyle/>
            <a:p>
              <a:pPr algn="l" marL="431799" indent="-215899" lvl="1">
                <a:lnSpc>
                  <a:spcPts val="2399"/>
                </a:lnSpc>
                <a:buFont typeface="Arial"/>
                <a:buChar char="•"/>
              </a:pPr>
              <a:r>
                <a:rPr lang="en-US" b="true" sz="1999" i="true">
                  <a:solidFill>
                    <a:srgbClr val="000000"/>
                  </a:solidFill>
                  <a:latin typeface="Arimo Bold Italics"/>
                  <a:ea typeface="Arimo Bold Italics"/>
                  <a:cs typeface="Arimo Bold Italics"/>
                  <a:sym typeface="Arimo Bold Italics"/>
                </a:rPr>
                <a:t>Efficiency and Scalability:</a:t>
              </a:r>
              <a:r>
                <a:rPr lang="en-US" sz="1999">
                  <a:solidFill>
                    <a:srgbClr val="000000"/>
                  </a:solidFill>
                  <a:latin typeface="Arimo"/>
                  <a:ea typeface="Arimo"/>
                  <a:cs typeface="Arimo"/>
                  <a:sym typeface="Arimo"/>
                </a:rPr>
                <a:t> Deep learning models can process and analyze vast amounts of data quickly, making the system highly efficient and scalable for large-scale deployments.</a:t>
              </a:r>
            </a:p>
          </p:txBody>
        </p:sp>
      </p:grpSp>
      <p:grpSp>
        <p:nvGrpSpPr>
          <p:cNvPr name="Group 25" id="25"/>
          <p:cNvGrpSpPr/>
          <p:nvPr/>
        </p:nvGrpSpPr>
        <p:grpSpPr>
          <a:xfrm rot="0">
            <a:off x="1028700" y="7663368"/>
            <a:ext cx="11005965" cy="942797"/>
            <a:chOff x="0" y="0"/>
            <a:chExt cx="2898690" cy="248309"/>
          </a:xfrm>
        </p:grpSpPr>
        <p:sp>
          <p:nvSpPr>
            <p:cNvPr name="Freeform 26" id="26"/>
            <p:cNvSpPr/>
            <p:nvPr/>
          </p:nvSpPr>
          <p:spPr>
            <a:xfrm flipH="false" flipV="false" rot="0">
              <a:off x="0" y="0"/>
              <a:ext cx="2898690" cy="248309"/>
            </a:xfrm>
            <a:custGeom>
              <a:avLst/>
              <a:gdLst/>
              <a:ahLst/>
              <a:cxnLst/>
              <a:rect r="r" b="b" t="t" l="l"/>
              <a:pathLst>
                <a:path h="248309" w="2898690">
                  <a:moveTo>
                    <a:pt x="14069" y="0"/>
                  </a:moveTo>
                  <a:lnTo>
                    <a:pt x="2884622" y="0"/>
                  </a:lnTo>
                  <a:cubicBezTo>
                    <a:pt x="2888353" y="0"/>
                    <a:pt x="2891931" y="1482"/>
                    <a:pt x="2894570" y="4121"/>
                  </a:cubicBezTo>
                  <a:cubicBezTo>
                    <a:pt x="2897208" y="6759"/>
                    <a:pt x="2898690" y="10337"/>
                    <a:pt x="2898690" y="14069"/>
                  </a:cubicBezTo>
                  <a:lnTo>
                    <a:pt x="2898690" y="234240"/>
                  </a:lnTo>
                  <a:cubicBezTo>
                    <a:pt x="2898690" y="237971"/>
                    <a:pt x="2897208" y="241550"/>
                    <a:pt x="2894570" y="244188"/>
                  </a:cubicBezTo>
                  <a:cubicBezTo>
                    <a:pt x="2891931" y="246827"/>
                    <a:pt x="2888353" y="248309"/>
                    <a:pt x="2884622" y="248309"/>
                  </a:cubicBezTo>
                  <a:lnTo>
                    <a:pt x="14069" y="248309"/>
                  </a:lnTo>
                  <a:cubicBezTo>
                    <a:pt x="10337" y="248309"/>
                    <a:pt x="6759" y="246827"/>
                    <a:pt x="4121" y="244188"/>
                  </a:cubicBezTo>
                  <a:cubicBezTo>
                    <a:pt x="1482" y="241550"/>
                    <a:pt x="0" y="237971"/>
                    <a:pt x="0" y="234240"/>
                  </a:cubicBezTo>
                  <a:lnTo>
                    <a:pt x="0" y="14069"/>
                  </a:lnTo>
                  <a:cubicBezTo>
                    <a:pt x="0" y="10337"/>
                    <a:pt x="1482" y="6759"/>
                    <a:pt x="4121" y="4121"/>
                  </a:cubicBezTo>
                  <a:cubicBezTo>
                    <a:pt x="6759" y="1482"/>
                    <a:pt x="10337" y="0"/>
                    <a:pt x="14069" y="0"/>
                  </a:cubicBezTo>
                  <a:close/>
                </a:path>
              </a:pathLst>
            </a:custGeom>
            <a:solidFill>
              <a:srgbClr val="FFFAF1"/>
            </a:solidFill>
            <a:ln w="9525" cap="sq">
              <a:solidFill>
                <a:srgbClr val="000000"/>
              </a:solidFill>
              <a:prstDash val="lgDash"/>
              <a:miter/>
            </a:ln>
          </p:spPr>
        </p:sp>
        <p:sp>
          <p:nvSpPr>
            <p:cNvPr name="TextBox 27" id="27"/>
            <p:cNvSpPr txBox="true"/>
            <p:nvPr/>
          </p:nvSpPr>
          <p:spPr>
            <a:xfrm>
              <a:off x="0" y="0"/>
              <a:ext cx="2898690" cy="248309"/>
            </a:xfrm>
            <a:prstGeom prst="rect">
              <a:avLst/>
            </a:prstGeom>
          </p:spPr>
          <p:txBody>
            <a:bodyPr anchor="ctr" rtlCol="false" tIns="50800" lIns="50800" bIns="50800" rIns="50800"/>
            <a:lstStyle/>
            <a:p>
              <a:pPr algn="l" marL="431799" indent="-215899" lvl="1">
                <a:lnSpc>
                  <a:spcPts val="2399"/>
                </a:lnSpc>
                <a:buFont typeface="Arial"/>
                <a:buChar char="•"/>
              </a:pPr>
              <a:r>
                <a:rPr lang="en-US" b="true" sz="1999" i="true">
                  <a:solidFill>
                    <a:srgbClr val="000000"/>
                  </a:solidFill>
                  <a:latin typeface="Arimo Bold Italics"/>
                  <a:ea typeface="Arimo Bold Italics"/>
                  <a:cs typeface="Arimo Bold Italics"/>
                  <a:sym typeface="Arimo Bold Italics"/>
                </a:rPr>
                <a:t>Interdisciplinary Nature: </a:t>
              </a:r>
              <a:r>
                <a:rPr lang="en-US" sz="1999">
                  <a:solidFill>
                    <a:srgbClr val="000000"/>
                  </a:solidFill>
                  <a:latin typeface="Arimo"/>
                  <a:ea typeface="Arimo"/>
                  <a:cs typeface="Arimo"/>
                  <a:sym typeface="Arimo"/>
                </a:rPr>
                <a:t>The project combines elements of computer vision, natural language processing, and user interface design, highlighting the versatility of AI applications.</a:t>
              </a: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sp>
        <p:nvSpPr>
          <p:cNvPr name="TextBox 7" id="7"/>
          <p:cNvSpPr txBox="true"/>
          <p:nvPr/>
        </p:nvSpPr>
        <p:spPr>
          <a:xfrm rot="0">
            <a:off x="6400290" y="-53199"/>
            <a:ext cx="5487419" cy="882180"/>
          </a:xfrm>
          <a:prstGeom prst="rect">
            <a:avLst/>
          </a:prstGeom>
        </p:spPr>
        <p:txBody>
          <a:bodyPr anchor="t" rtlCol="false" tIns="0" lIns="0" bIns="0" rIns="0">
            <a:spAutoFit/>
          </a:bodyPr>
          <a:lstStyle/>
          <a:p>
            <a:pPr algn="l">
              <a:lnSpc>
                <a:spcPts val="6508"/>
              </a:lnSpc>
            </a:pPr>
            <a:r>
              <a:rPr lang="en-US" sz="4650" b="true">
                <a:solidFill>
                  <a:srgbClr val="FFFFFF"/>
                </a:solidFill>
                <a:latin typeface="Times New Roman Bold"/>
                <a:ea typeface="Times New Roman Bold"/>
                <a:cs typeface="Times New Roman Bold"/>
                <a:sym typeface="Times New Roman Bold"/>
              </a:rPr>
              <a:t>Problem Statement</a:t>
            </a:r>
          </a:p>
        </p:txBody>
      </p:sp>
      <p:grpSp>
        <p:nvGrpSpPr>
          <p:cNvPr name="Group 8" id="8"/>
          <p:cNvGrpSpPr/>
          <p:nvPr/>
        </p:nvGrpSpPr>
        <p:grpSpPr>
          <a:xfrm rot="0">
            <a:off x="0" y="348"/>
            <a:ext cx="2457498" cy="2076259"/>
            <a:chOff x="0" y="0"/>
            <a:chExt cx="3276664" cy="2768345"/>
          </a:xfrm>
        </p:grpSpPr>
        <p:sp>
          <p:nvSpPr>
            <p:cNvPr name="Freeform 9" id="9"/>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10" id="10"/>
          <p:cNvGrpSpPr/>
          <p:nvPr/>
        </p:nvGrpSpPr>
        <p:grpSpPr>
          <a:xfrm rot="0">
            <a:off x="1181100" y="2229006"/>
            <a:ext cx="2961003" cy="1008213"/>
            <a:chOff x="0" y="0"/>
            <a:chExt cx="779853" cy="265538"/>
          </a:xfrm>
        </p:grpSpPr>
        <p:sp>
          <p:nvSpPr>
            <p:cNvPr name="Freeform 11" id="11"/>
            <p:cNvSpPr/>
            <p:nvPr/>
          </p:nvSpPr>
          <p:spPr>
            <a:xfrm flipH="false" flipV="false" rot="0">
              <a:off x="0" y="0"/>
              <a:ext cx="779852" cy="265538"/>
            </a:xfrm>
            <a:custGeom>
              <a:avLst/>
              <a:gdLst/>
              <a:ahLst/>
              <a:cxnLst/>
              <a:rect r="r" b="b" t="t" l="l"/>
              <a:pathLst>
                <a:path h="265538" w="779852">
                  <a:moveTo>
                    <a:pt x="52293" y="0"/>
                  </a:moveTo>
                  <a:lnTo>
                    <a:pt x="727560" y="0"/>
                  </a:lnTo>
                  <a:cubicBezTo>
                    <a:pt x="756440" y="0"/>
                    <a:pt x="779852" y="23412"/>
                    <a:pt x="779852" y="52293"/>
                  </a:cubicBezTo>
                  <a:lnTo>
                    <a:pt x="779852" y="213245"/>
                  </a:lnTo>
                  <a:cubicBezTo>
                    <a:pt x="779852" y="242125"/>
                    <a:pt x="756440" y="265538"/>
                    <a:pt x="727560" y="265538"/>
                  </a:cubicBezTo>
                  <a:lnTo>
                    <a:pt x="52293" y="265538"/>
                  </a:lnTo>
                  <a:cubicBezTo>
                    <a:pt x="23412" y="265538"/>
                    <a:pt x="0" y="242125"/>
                    <a:pt x="0" y="213245"/>
                  </a:cubicBezTo>
                  <a:lnTo>
                    <a:pt x="0" y="52293"/>
                  </a:lnTo>
                  <a:cubicBezTo>
                    <a:pt x="0" y="23412"/>
                    <a:pt x="23412" y="0"/>
                    <a:pt x="52293" y="0"/>
                  </a:cubicBezTo>
                  <a:close/>
                </a:path>
              </a:pathLst>
            </a:custGeom>
            <a:solidFill>
              <a:srgbClr val="FFF5E4"/>
            </a:solidFill>
            <a:ln w="9525" cap="sq">
              <a:solidFill>
                <a:srgbClr val="000000"/>
              </a:solidFill>
              <a:prstDash val="lgDash"/>
              <a:miter/>
            </a:ln>
          </p:spPr>
        </p:sp>
        <p:sp>
          <p:nvSpPr>
            <p:cNvPr name="TextBox 12" id="12"/>
            <p:cNvSpPr txBox="true"/>
            <p:nvPr/>
          </p:nvSpPr>
          <p:spPr>
            <a:xfrm>
              <a:off x="0" y="-9525"/>
              <a:ext cx="779853" cy="275063"/>
            </a:xfrm>
            <a:prstGeom prst="rect">
              <a:avLst/>
            </a:prstGeom>
          </p:spPr>
          <p:txBody>
            <a:bodyPr anchor="ctr" rtlCol="false" tIns="50800" lIns="50800" bIns="50800" rIns="50800"/>
            <a:lstStyle/>
            <a:p>
              <a:pPr algn="ctr">
                <a:lnSpc>
                  <a:spcPts val="2999"/>
                </a:lnSpc>
              </a:pPr>
              <a:r>
                <a:rPr lang="en-US" b="true" sz="2499" i="true">
                  <a:solidFill>
                    <a:srgbClr val="000000"/>
                  </a:solidFill>
                  <a:latin typeface="Arimo Bold Italics"/>
                  <a:ea typeface="Arimo Bold Italics"/>
                  <a:cs typeface="Arimo Bold Italics"/>
                  <a:sym typeface="Arimo Bold Italics"/>
                </a:rPr>
                <a:t>The Core Problem:</a:t>
              </a:r>
            </a:p>
          </p:txBody>
        </p:sp>
      </p:grpSp>
      <p:grpSp>
        <p:nvGrpSpPr>
          <p:cNvPr name="Group 13" id="13"/>
          <p:cNvGrpSpPr/>
          <p:nvPr/>
        </p:nvGrpSpPr>
        <p:grpSpPr>
          <a:xfrm rot="0">
            <a:off x="1181100" y="3458274"/>
            <a:ext cx="15687790" cy="942797"/>
            <a:chOff x="0" y="0"/>
            <a:chExt cx="4131763" cy="248309"/>
          </a:xfrm>
        </p:grpSpPr>
        <p:sp>
          <p:nvSpPr>
            <p:cNvPr name="Freeform 14" id="14"/>
            <p:cNvSpPr/>
            <p:nvPr/>
          </p:nvSpPr>
          <p:spPr>
            <a:xfrm flipH="false" flipV="false" rot="0">
              <a:off x="0" y="0"/>
              <a:ext cx="4131763" cy="248309"/>
            </a:xfrm>
            <a:custGeom>
              <a:avLst/>
              <a:gdLst/>
              <a:ahLst/>
              <a:cxnLst/>
              <a:rect r="r" b="b" t="t" l="l"/>
              <a:pathLst>
                <a:path h="248309" w="4131763">
                  <a:moveTo>
                    <a:pt x="9870" y="0"/>
                  </a:moveTo>
                  <a:lnTo>
                    <a:pt x="4121893" y="0"/>
                  </a:lnTo>
                  <a:cubicBezTo>
                    <a:pt x="4124511" y="0"/>
                    <a:pt x="4127021" y="1040"/>
                    <a:pt x="4128872" y="2891"/>
                  </a:cubicBezTo>
                  <a:cubicBezTo>
                    <a:pt x="4130723" y="4742"/>
                    <a:pt x="4131763" y="7252"/>
                    <a:pt x="4131763" y="9870"/>
                  </a:cubicBezTo>
                  <a:lnTo>
                    <a:pt x="4131763" y="238439"/>
                  </a:lnTo>
                  <a:cubicBezTo>
                    <a:pt x="4131763" y="243890"/>
                    <a:pt x="4127344" y="248309"/>
                    <a:pt x="4121893" y="248309"/>
                  </a:cubicBezTo>
                  <a:lnTo>
                    <a:pt x="9870" y="248309"/>
                  </a:lnTo>
                  <a:cubicBezTo>
                    <a:pt x="7252" y="248309"/>
                    <a:pt x="4742" y="247269"/>
                    <a:pt x="2891" y="245418"/>
                  </a:cubicBezTo>
                  <a:cubicBezTo>
                    <a:pt x="1040" y="243567"/>
                    <a:pt x="0" y="241056"/>
                    <a:pt x="0" y="238439"/>
                  </a:cubicBezTo>
                  <a:lnTo>
                    <a:pt x="0" y="9870"/>
                  </a:lnTo>
                  <a:cubicBezTo>
                    <a:pt x="0" y="7252"/>
                    <a:pt x="1040" y="4742"/>
                    <a:pt x="2891" y="2891"/>
                  </a:cubicBezTo>
                  <a:cubicBezTo>
                    <a:pt x="4742" y="1040"/>
                    <a:pt x="7252" y="0"/>
                    <a:pt x="9870" y="0"/>
                  </a:cubicBezTo>
                  <a:close/>
                </a:path>
              </a:pathLst>
            </a:custGeom>
            <a:solidFill>
              <a:srgbClr val="FFFAF1"/>
            </a:solidFill>
            <a:ln w="9525" cap="sq">
              <a:solidFill>
                <a:srgbClr val="000000"/>
              </a:solidFill>
              <a:prstDash val="lgDash"/>
              <a:miter/>
            </a:ln>
          </p:spPr>
        </p:sp>
        <p:sp>
          <p:nvSpPr>
            <p:cNvPr name="TextBox 15" id="15"/>
            <p:cNvSpPr txBox="true"/>
            <p:nvPr/>
          </p:nvSpPr>
          <p:spPr>
            <a:xfrm>
              <a:off x="0" y="0"/>
              <a:ext cx="4131763" cy="248309"/>
            </a:xfrm>
            <a:prstGeom prst="rect">
              <a:avLst/>
            </a:prstGeom>
          </p:spPr>
          <p:txBody>
            <a:bodyPr anchor="ctr" rtlCol="false" tIns="50800" lIns="50800" bIns="50800" rIns="50800"/>
            <a:lstStyle/>
            <a:p>
              <a:pPr algn="just">
                <a:lnSpc>
                  <a:spcPts val="2399"/>
                </a:lnSpc>
              </a:pPr>
              <a:r>
                <a:rPr lang="en-US" sz="1999">
                  <a:solidFill>
                    <a:srgbClr val="000000"/>
                  </a:solidFill>
                  <a:latin typeface="Arimo"/>
                  <a:ea typeface="Arimo"/>
                  <a:cs typeface="Arimo"/>
                  <a:sym typeface="Arimo"/>
                </a:rPr>
                <a:t>The main challenge is to develop an AI-powered Lost and Found System that automates and optimizes the process of matching lost items with found items using advanced deep learning techniques.</a:t>
              </a:r>
            </a:p>
          </p:txBody>
        </p:sp>
      </p:grpSp>
      <p:grpSp>
        <p:nvGrpSpPr>
          <p:cNvPr name="Group 16" id="16"/>
          <p:cNvGrpSpPr/>
          <p:nvPr/>
        </p:nvGrpSpPr>
        <p:grpSpPr>
          <a:xfrm rot="0">
            <a:off x="1181100" y="4749288"/>
            <a:ext cx="2961003" cy="1008213"/>
            <a:chOff x="0" y="0"/>
            <a:chExt cx="779853" cy="265538"/>
          </a:xfrm>
        </p:grpSpPr>
        <p:sp>
          <p:nvSpPr>
            <p:cNvPr name="Freeform 17" id="17"/>
            <p:cNvSpPr/>
            <p:nvPr/>
          </p:nvSpPr>
          <p:spPr>
            <a:xfrm flipH="false" flipV="false" rot="0">
              <a:off x="0" y="0"/>
              <a:ext cx="779852" cy="265538"/>
            </a:xfrm>
            <a:custGeom>
              <a:avLst/>
              <a:gdLst/>
              <a:ahLst/>
              <a:cxnLst/>
              <a:rect r="r" b="b" t="t" l="l"/>
              <a:pathLst>
                <a:path h="265538" w="779852">
                  <a:moveTo>
                    <a:pt x="52293" y="0"/>
                  </a:moveTo>
                  <a:lnTo>
                    <a:pt x="727560" y="0"/>
                  </a:lnTo>
                  <a:cubicBezTo>
                    <a:pt x="756440" y="0"/>
                    <a:pt x="779852" y="23412"/>
                    <a:pt x="779852" y="52293"/>
                  </a:cubicBezTo>
                  <a:lnTo>
                    <a:pt x="779852" y="213245"/>
                  </a:lnTo>
                  <a:cubicBezTo>
                    <a:pt x="779852" y="242125"/>
                    <a:pt x="756440" y="265538"/>
                    <a:pt x="727560" y="265538"/>
                  </a:cubicBezTo>
                  <a:lnTo>
                    <a:pt x="52293" y="265538"/>
                  </a:lnTo>
                  <a:cubicBezTo>
                    <a:pt x="23412" y="265538"/>
                    <a:pt x="0" y="242125"/>
                    <a:pt x="0" y="213245"/>
                  </a:cubicBezTo>
                  <a:lnTo>
                    <a:pt x="0" y="52293"/>
                  </a:lnTo>
                  <a:cubicBezTo>
                    <a:pt x="0" y="23412"/>
                    <a:pt x="23412" y="0"/>
                    <a:pt x="52293" y="0"/>
                  </a:cubicBezTo>
                  <a:close/>
                </a:path>
              </a:pathLst>
            </a:custGeom>
            <a:solidFill>
              <a:srgbClr val="FFF5E4"/>
            </a:solidFill>
            <a:ln w="9525" cap="sq">
              <a:solidFill>
                <a:srgbClr val="000000"/>
              </a:solidFill>
              <a:prstDash val="lgDash"/>
              <a:miter/>
            </a:ln>
          </p:spPr>
        </p:sp>
        <p:sp>
          <p:nvSpPr>
            <p:cNvPr name="TextBox 18" id="18"/>
            <p:cNvSpPr txBox="true"/>
            <p:nvPr/>
          </p:nvSpPr>
          <p:spPr>
            <a:xfrm>
              <a:off x="0" y="-9525"/>
              <a:ext cx="779853" cy="275063"/>
            </a:xfrm>
            <a:prstGeom prst="rect">
              <a:avLst/>
            </a:prstGeom>
          </p:spPr>
          <p:txBody>
            <a:bodyPr anchor="ctr" rtlCol="false" tIns="50800" lIns="50800" bIns="50800" rIns="50800"/>
            <a:lstStyle/>
            <a:p>
              <a:pPr algn="ctr">
                <a:lnSpc>
                  <a:spcPts val="2999"/>
                </a:lnSpc>
              </a:pPr>
              <a:r>
                <a:rPr lang="en-US" b="true" sz="2499" i="true">
                  <a:solidFill>
                    <a:srgbClr val="000000"/>
                  </a:solidFill>
                  <a:latin typeface="Arimo Bold Italics"/>
                  <a:ea typeface="Arimo Bold Italics"/>
                  <a:cs typeface="Arimo Bold Italics"/>
                  <a:sym typeface="Arimo Bold Italics"/>
                </a:rPr>
                <a:t>Sub-Problem:</a:t>
              </a:r>
            </a:p>
          </p:txBody>
        </p:sp>
      </p:grpSp>
      <p:grpSp>
        <p:nvGrpSpPr>
          <p:cNvPr name="Group 19" id="19"/>
          <p:cNvGrpSpPr/>
          <p:nvPr/>
        </p:nvGrpSpPr>
        <p:grpSpPr>
          <a:xfrm rot="0">
            <a:off x="1228749" y="5909385"/>
            <a:ext cx="9606443" cy="3151674"/>
            <a:chOff x="0" y="0"/>
            <a:chExt cx="2530092" cy="830071"/>
          </a:xfrm>
        </p:grpSpPr>
        <p:sp>
          <p:nvSpPr>
            <p:cNvPr name="Freeform 20" id="20"/>
            <p:cNvSpPr/>
            <p:nvPr/>
          </p:nvSpPr>
          <p:spPr>
            <a:xfrm flipH="false" flipV="false" rot="0">
              <a:off x="0" y="0"/>
              <a:ext cx="2530092" cy="830071"/>
            </a:xfrm>
            <a:custGeom>
              <a:avLst/>
              <a:gdLst/>
              <a:ahLst/>
              <a:cxnLst/>
              <a:rect r="r" b="b" t="t" l="l"/>
              <a:pathLst>
                <a:path h="830071" w="2530092">
                  <a:moveTo>
                    <a:pt x="16118" y="0"/>
                  </a:moveTo>
                  <a:lnTo>
                    <a:pt x="2513974" y="0"/>
                  </a:lnTo>
                  <a:cubicBezTo>
                    <a:pt x="2522875" y="0"/>
                    <a:pt x="2530092" y="7216"/>
                    <a:pt x="2530092" y="16118"/>
                  </a:cubicBezTo>
                  <a:lnTo>
                    <a:pt x="2530092" y="813952"/>
                  </a:lnTo>
                  <a:cubicBezTo>
                    <a:pt x="2530092" y="818227"/>
                    <a:pt x="2528394" y="822327"/>
                    <a:pt x="2525371" y="825350"/>
                  </a:cubicBezTo>
                  <a:cubicBezTo>
                    <a:pt x="2522348" y="828372"/>
                    <a:pt x="2518249" y="830071"/>
                    <a:pt x="2513974" y="830071"/>
                  </a:cubicBezTo>
                  <a:lnTo>
                    <a:pt x="16118" y="830071"/>
                  </a:lnTo>
                  <a:cubicBezTo>
                    <a:pt x="7216" y="830071"/>
                    <a:pt x="0" y="822854"/>
                    <a:pt x="0" y="813952"/>
                  </a:cubicBezTo>
                  <a:lnTo>
                    <a:pt x="0" y="16118"/>
                  </a:lnTo>
                  <a:cubicBezTo>
                    <a:pt x="0" y="7216"/>
                    <a:pt x="7216" y="0"/>
                    <a:pt x="16118" y="0"/>
                  </a:cubicBezTo>
                  <a:close/>
                </a:path>
              </a:pathLst>
            </a:custGeom>
            <a:solidFill>
              <a:srgbClr val="FFFAF1"/>
            </a:solidFill>
            <a:ln w="9525" cap="sq">
              <a:solidFill>
                <a:srgbClr val="000000"/>
              </a:solidFill>
              <a:prstDash val="lgDash"/>
              <a:miter/>
            </a:ln>
          </p:spPr>
        </p:sp>
        <p:sp>
          <p:nvSpPr>
            <p:cNvPr name="TextBox 21" id="21"/>
            <p:cNvSpPr txBox="true"/>
            <p:nvPr/>
          </p:nvSpPr>
          <p:spPr>
            <a:xfrm>
              <a:off x="0" y="0"/>
              <a:ext cx="2530092" cy="830071"/>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Efficiently analyze and process images of found items</a:t>
              </a:r>
            </a:p>
            <a:p>
              <a:pPr algn="just" marL="431799" indent="-215899" lvl="1">
                <a:lnSpc>
                  <a:spcPts val="2399"/>
                </a:lnSpc>
                <a:buFont typeface="Arial"/>
                <a:buChar char="•"/>
              </a:pPr>
              <a:r>
                <a:rPr lang="en-US" sz="1999">
                  <a:solidFill>
                    <a:srgbClr val="000000"/>
                  </a:solidFill>
                  <a:latin typeface="Arimo"/>
                  <a:ea typeface="Arimo"/>
                  <a:cs typeface="Arimo"/>
                  <a:sym typeface="Arimo"/>
                </a:rPr>
                <a:t>Generate accurate and detailed descriptions of found items using image captioning technology</a:t>
              </a:r>
            </a:p>
            <a:p>
              <a:pPr algn="just" marL="431799" indent="-215899" lvl="1">
                <a:lnSpc>
                  <a:spcPts val="2399"/>
                </a:lnSpc>
                <a:buFont typeface="Arial"/>
                <a:buChar char="•"/>
              </a:pPr>
              <a:r>
                <a:rPr lang="en-US" sz="1999">
                  <a:solidFill>
                    <a:srgbClr val="000000"/>
                  </a:solidFill>
                  <a:latin typeface="Arimo"/>
                  <a:ea typeface="Arimo"/>
                  <a:cs typeface="Arimo"/>
                  <a:sym typeface="Arimo"/>
                </a:rPr>
                <a:t>Compare user-submitted descriptions of lost items with generated captions of found items</a:t>
              </a:r>
            </a:p>
            <a:p>
              <a:pPr algn="just" marL="431799" indent="-215899" lvl="1">
                <a:lnSpc>
                  <a:spcPts val="2399"/>
                </a:lnSpc>
                <a:buFont typeface="Arial"/>
                <a:buChar char="•"/>
              </a:pPr>
              <a:r>
                <a:rPr lang="en-US" sz="1999">
                  <a:solidFill>
                    <a:srgbClr val="000000"/>
                  </a:solidFill>
                  <a:latin typeface="Arimo"/>
                  <a:ea typeface="Arimo"/>
                  <a:cs typeface="Arimo"/>
                  <a:sym typeface="Arimo"/>
                </a:rPr>
                <a:t>Provide a user-friendly interface for reporting lost items and uploading found items</a:t>
              </a:r>
            </a:p>
            <a:p>
              <a:pPr algn="just" marL="431799" indent="-215899" lvl="1">
                <a:lnSpc>
                  <a:spcPts val="2399"/>
                </a:lnSpc>
                <a:buFont typeface="Arial"/>
                <a:buChar char="•"/>
              </a:pPr>
              <a:r>
                <a:rPr lang="en-US" sz="1999">
                  <a:solidFill>
                    <a:srgbClr val="000000"/>
                  </a:solidFill>
                  <a:latin typeface="Arimo"/>
                  <a:ea typeface="Arimo"/>
                  <a:cs typeface="Arimo"/>
                  <a:sym typeface="Arimo"/>
                </a:rPr>
                <a:t>Implement a real-time notification system to alert users of potential matches</a:t>
              </a:r>
            </a:p>
            <a:p>
              <a:pPr algn="just" marL="431799" indent="-215899" lvl="1">
                <a:lnSpc>
                  <a:spcPts val="2399"/>
                </a:lnSpc>
                <a:buFont typeface="Arial"/>
                <a:buChar char="•"/>
              </a:pPr>
              <a:r>
                <a:rPr lang="en-US" sz="1999">
                  <a:solidFill>
                    <a:srgbClr val="000000"/>
                  </a:solidFill>
                  <a:latin typeface="Arimo"/>
                  <a:ea typeface="Arimo"/>
                  <a:cs typeface="Arimo"/>
                  <a:sym typeface="Arimo"/>
                </a:rPr>
                <a:t>Ensure high accuracy in item matching to minimize false positives and improve user satisfaction</a:t>
              </a:r>
            </a:p>
          </p:txBody>
        </p:sp>
      </p:grpSp>
      <p:grpSp>
        <p:nvGrpSpPr>
          <p:cNvPr name="Group 22" id="22"/>
          <p:cNvGrpSpPr/>
          <p:nvPr/>
        </p:nvGrpSpPr>
        <p:grpSpPr>
          <a:xfrm rot="0">
            <a:off x="11048196" y="4749288"/>
            <a:ext cx="2961003" cy="1008213"/>
            <a:chOff x="0" y="0"/>
            <a:chExt cx="779853" cy="265538"/>
          </a:xfrm>
        </p:grpSpPr>
        <p:sp>
          <p:nvSpPr>
            <p:cNvPr name="Freeform 23" id="23"/>
            <p:cNvSpPr/>
            <p:nvPr/>
          </p:nvSpPr>
          <p:spPr>
            <a:xfrm flipH="false" flipV="false" rot="0">
              <a:off x="0" y="0"/>
              <a:ext cx="779852" cy="265538"/>
            </a:xfrm>
            <a:custGeom>
              <a:avLst/>
              <a:gdLst/>
              <a:ahLst/>
              <a:cxnLst/>
              <a:rect r="r" b="b" t="t" l="l"/>
              <a:pathLst>
                <a:path h="265538" w="779852">
                  <a:moveTo>
                    <a:pt x="52293" y="0"/>
                  </a:moveTo>
                  <a:lnTo>
                    <a:pt x="727560" y="0"/>
                  </a:lnTo>
                  <a:cubicBezTo>
                    <a:pt x="756440" y="0"/>
                    <a:pt x="779852" y="23412"/>
                    <a:pt x="779852" y="52293"/>
                  </a:cubicBezTo>
                  <a:lnTo>
                    <a:pt x="779852" y="213245"/>
                  </a:lnTo>
                  <a:cubicBezTo>
                    <a:pt x="779852" y="242125"/>
                    <a:pt x="756440" y="265538"/>
                    <a:pt x="727560" y="265538"/>
                  </a:cubicBezTo>
                  <a:lnTo>
                    <a:pt x="52293" y="265538"/>
                  </a:lnTo>
                  <a:cubicBezTo>
                    <a:pt x="23412" y="265538"/>
                    <a:pt x="0" y="242125"/>
                    <a:pt x="0" y="213245"/>
                  </a:cubicBezTo>
                  <a:lnTo>
                    <a:pt x="0" y="52293"/>
                  </a:lnTo>
                  <a:cubicBezTo>
                    <a:pt x="0" y="23412"/>
                    <a:pt x="23412" y="0"/>
                    <a:pt x="52293" y="0"/>
                  </a:cubicBezTo>
                  <a:close/>
                </a:path>
              </a:pathLst>
            </a:custGeom>
            <a:solidFill>
              <a:srgbClr val="FFF5E4"/>
            </a:solidFill>
            <a:ln w="9525" cap="sq">
              <a:solidFill>
                <a:srgbClr val="000000"/>
              </a:solidFill>
              <a:prstDash val="lgDash"/>
              <a:miter/>
            </a:ln>
          </p:spPr>
        </p:sp>
        <p:sp>
          <p:nvSpPr>
            <p:cNvPr name="TextBox 24" id="24"/>
            <p:cNvSpPr txBox="true"/>
            <p:nvPr/>
          </p:nvSpPr>
          <p:spPr>
            <a:xfrm>
              <a:off x="0" y="-9525"/>
              <a:ext cx="779853" cy="275063"/>
            </a:xfrm>
            <a:prstGeom prst="rect">
              <a:avLst/>
            </a:prstGeom>
          </p:spPr>
          <p:txBody>
            <a:bodyPr anchor="ctr" rtlCol="false" tIns="50800" lIns="50800" bIns="50800" rIns="50800"/>
            <a:lstStyle/>
            <a:p>
              <a:pPr algn="ctr">
                <a:lnSpc>
                  <a:spcPts val="2999"/>
                </a:lnSpc>
              </a:pPr>
              <a:r>
                <a:rPr lang="en-US" b="true" sz="2499" i="true">
                  <a:solidFill>
                    <a:srgbClr val="000000"/>
                  </a:solidFill>
                  <a:latin typeface="Arimo Bold Italics"/>
                  <a:ea typeface="Arimo Bold Italics"/>
                  <a:cs typeface="Arimo Bold Italics"/>
                  <a:sym typeface="Arimo Bold Italics"/>
                </a:rPr>
                <a:t>Technical Challenges:</a:t>
              </a:r>
            </a:p>
          </p:txBody>
        </p:sp>
      </p:grpSp>
      <p:grpSp>
        <p:nvGrpSpPr>
          <p:cNvPr name="Group 25" id="25"/>
          <p:cNvGrpSpPr/>
          <p:nvPr/>
        </p:nvGrpSpPr>
        <p:grpSpPr>
          <a:xfrm rot="0">
            <a:off x="11048196" y="5909385"/>
            <a:ext cx="5922689" cy="3151674"/>
            <a:chOff x="0" y="0"/>
            <a:chExt cx="1559885" cy="830071"/>
          </a:xfrm>
        </p:grpSpPr>
        <p:sp>
          <p:nvSpPr>
            <p:cNvPr name="Freeform 26" id="26"/>
            <p:cNvSpPr/>
            <p:nvPr/>
          </p:nvSpPr>
          <p:spPr>
            <a:xfrm flipH="false" flipV="false" rot="0">
              <a:off x="0" y="0"/>
              <a:ext cx="1559885" cy="830071"/>
            </a:xfrm>
            <a:custGeom>
              <a:avLst/>
              <a:gdLst/>
              <a:ahLst/>
              <a:cxnLst/>
              <a:rect r="r" b="b" t="t" l="l"/>
              <a:pathLst>
                <a:path h="830071" w="1559885">
                  <a:moveTo>
                    <a:pt x="26143" y="0"/>
                  </a:moveTo>
                  <a:lnTo>
                    <a:pt x="1533742" y="0"/>
                  </a:lnTo>
                  <a:cubicBezTo>
                    <a:pt x="1540676" y="0"/>
                    <a:pt x="1547325" y="2754"/>
                    <a:pt x="1552228" y="7657"/>
                  </a:cubicBezTo>
                  <a:cubicBezTo>
                    <a:pt x="1557131" y="12560"/>
                    <a:pt x="1559885" y="19210"/>
                    <a:pt x="1559885" y="26143"/>
                  </a:cubicBezTo>
                  <a:lnTo>
                    <a:pt x="1559885" y="803927"/>
                  </a:lnTo>
                  <a:cubicBezTo>
                    <a:pt x="1559885" y="818366"/>
                    <a:pt x="1548181" y="830071"/>
                    <a:pt x="1533742" y="830071"/>
                  </a:cubicBezTo>
                  <a:lnTo>
                    <a:pt x="26143" y="830071"/>
                  </a:lnTo>
                  <a:cubicBezTo>
                    <a:pt x="11705" y="830071"/>
                    <a:pt x="0" y="818366"/>
                    <a:pt x="0" y="803927"/>
                  </a:cubicBezTo>
                  <a:lnTo>
                    <a:pt x="0" y="26143"/>
                  </a:lnTo>
                  <a:cubicBezTo>
                    <a:pt x="0" y="11705"/>
                    <a:pt x="11705" y="0"/>
                    <a:pt x="26143" y="0"/>
                  </a:cubicBezTo>
                  <a:close/>
                </a:path>
              </a:pathLst>
            </a:custGeom>
            <a:solidFill>
              <a:srgbClr val="FFFAF1"/>
            </a:solidFill>
            <a:ln w="9525" cap="sq">
              <a:solidFill>
                <a:srgbClr val="000000"/>
              </a:solidFill>
              <a:prstDash val="lgDash"/>
              <a:miter/>
            </a:ln>
          </p:spPr>
        </p:sp>
        <p:sp>
          <p:nvSpPr>
            <p:cNvPr name="TextBox 27" id="27"/>
            <p:cNvSpPr txBox="true"/>
            <p:nvPr/>
          </p:nvSpPr>
          <p:spPr>
            <a:xfrm>
              <a:off x="0" y="0"/>
              <a:ext cx="1559885" cy="830071"/>
            </a:xfrm>
            <a:prstGeom prst="rect">
              <a:avLst/>
            </a:prstGeom>
          </p:spPr>
          <p:txBody>
            <a:bodyPr anchor="ctr" rtlCol="false" tIns="50800" lIns="50800" bIns="50800" rIns="50800"/>
            <a:lstStyle/>
            <a:p>
              <a:pPr algn="just" marL="431799" indent="-215899" lvl="1">
                <a:lnSpc>
                  <a:spcPts val="2399"/>
                </a:lnSpc>
                <a:buFont typeface="Arial"/>
                <a:buChar char="•"/>
              </a:pPr>
              <a:r>
                <a:rPr lang="en-US" sz="1999">
                  <a:solidFill>
                    <a:srgbClr val="000000"/>
                  </a:solidFill>
                  <a:latin typeface="Arimo"/>
                  <a:ea typeface="Arimo"/>
                  <a:cs typeface="Arimo"/>
                  <a:sym typeface="Arimo"/>
                </a:rPr>
                <a:t>Scale effectively to handle a large number of items and users across various locations</a:t>
              </a:r>
            </a:p>
            <a:p>
              <a:pPr algn="just" marL="431799" indent="-215899" lvl="1">
                <a:lnSpc>
                  <a:spcPts val="2399"/>
                </a:lnSpc>
                <a:buFont typeface="Arial"/>
                <a:buChar char="•"/>
              </a:pPr>
              <a:r>
                <a:rPr lang="en-US" sz="1999">
                  <a:solidFill>
                    <a:srgbClr val="000000"/>
                  </a:solidFill>
                  <a:latin typeface="Arimo"/>
                  <a:ea typeface="Arimo"/>
                  <a:cs typeface="Arimo"/>
                  <a:sym typeface="Arimo"/>
                </a:rPr>
                <a:t>Maintain user privacy and data security throughout the process</a:t>
              </a:r>
            </a:p>
            <a:p>
              <a:pPr algn="just" marL="431799" indent="-215899" lvl="1">
                <a:lnSpc>
                  <a:spcPts val="2399"/>
                </a:lnSpc>
                <a:buFont typeface="Arial"/>
                <a:buChar char="•"/>
              </a:pPr>
              <a:r>
                <a:rPr lang="en-US" sz="1999">
                  <a:solidFill>
                    <a:srgbClr val="000000"/>
                  </a:solidFill>
                  <a:latin typeface="Arimo"/>
                  <a:ea typeface="Arimo"/>
                  <a:cs typeface="Arimo"/>
                  <a:sym typeface="Arimo"/>
                </a:rPr>
                <a:t>Reduce the time and effort required to recover lost items compared to traditional manual systems</a:t>
              </a:r>
            </a:p>
          </p:txBody>
        </p:sp>
      </p:grpSp>
    </p:spTree>
  </p:cSld>
  <p:clrMapOvr>
    <a:masterClrMapping/>
  </p:clrMapOvr>
  <p:transition spd="slow">
    <p:push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sp>
        <p:nvSpPr>
          <p:cNvPr name="Freeform 4" id="4"/>
          <p:cNvSpPr/>
          <p:nvPr/>
        </p:nvSpPr>
        <p:spPr>
          <a:xfrm flipH="false" flipV="false" rot="0">
            <a:off x="201568" y="1636530"/>
            <a:ext cx="17808216" cy="7535207"/>
          </a:xfrm>
          <a:custGeom>
            <a:avLst/>
            <a:gdLst/>
            <a:ahLst/>
            <a:cxnLst/>
            <a:rect r="r" b="b" t="t" l="l"/>
            <a:pathLst>
              <a:path h="7535207" w="17808216">
                <a:moveTo>
                  <a:pt x="0" y="0"/>
                </a:moveTo>
                <a:lnTo>
                  <a:pt x="17808216" y="0"/>
                </a:lnTo>
                <a:lnTo>
                  <a:pt x="17808216" y="7535207"/>
                </a:lnTo>
                <a:lnTo>
                  <a:pt x="0" y="7535207"/>
                </a:lnTo>
                <a:lnTo>
                  <a:pt x="0" y="0"/>
                </a:lnTo>
                <a:close/>
              </a:path>
            </a:pathLst>
          </a:custGeom>
          <a:blipFill>
            <a:blip r:embed="rId3">
              <a:extLst>
                <a:ext uri="{96DAC541-7B7A-43D3-8B79-37D633B846F1}">
                  <asvg:svgBlip xmlns:asvg="http://schemas.microsoft.com/office/drawing/2016/SVG/main" r:embed="rId4"/>
                </a:ext>
              </a:extLst>
            </a:blip>
            <a:stretch>
              <a:fillRect l="0" t="-47" r="0" b="-47"/>
            </a:stretch>
          </a:blipFill>
        </p:spPr>
      </p:sp>
      <p:grpSp>
        <p:nvGrpSpPr>
          <p:cNvPr name="Group 5" id="5"/>
          <p:cNvGrpSpPr/>
          <p:nvPr/>
        </p:nvGrpSpPr>
        <p:grpSpPr>
          <a:xfrm rot="0">
            <a:off x="15459304" y="348"/>
            <a:ext cx="2828696" cy="1309592"/>
            <a:chOff x="0" y="0"/>
            <a:chExt cx="3771595" cy="1746123"/>
          </a:xfrm>
        </p:grpSpPr>
        <p:sp>
          <p:nvSpPr>
            <p:cNvPr name="Freeform 6" id="6"/>
            <p:cNvSpPr/>
            <p:nvPr/>
          </p:nvSpPr>
          <p:spPr>
            <a:xfrm flipH="false" flipV="false" rot="0">
              <a:off x="0" y="0"/>
              <a:ext cx="3771646" cy="1746123"/>
            </a:xfrm>
            <a:custGeom>
              <a:avLst/>
              <a:gdLst/>
              <a:ahLst/>
              <a:cxnLst/>
              <a:rect r="r" b="b" t="t" l="l"/>
              <a:pathLst>
                <a:path h="1746123" w="3771646">
                  <a:moveTo>
                    <a:pt x="0" y="0"/>
                  </a:moveTo>
                  <a:lnTo>
                    <a:pt x="3771646" y="0"/>
                  </a:lnTo>
                  <a:lnTo>
                    <a:pt x="3771646" y="1746123"/>
                  </a:lnTo>
                  <a:lnTo>
                    <a:pt x="0" y="1746123"/>
                  </a:lnTo>
                  <a:lnTo>
                    <a:pt x="0" y="0"/>
                  </a:lnTo>
                  <a:close/>
                </a:path>
              </a:pathLst>
            </a:custGeom>
            <a:blipFill>
              <a:blip r:embed="rId5"/>
              <a:stretch>
                <a:fillRect l="0" t="-4550" r="1" b="-4550"/>
              </a:stretch>
            </a:blipFill>
          </p:spPr>
        </p:sp>
      </p:grpSp>
      <p:sp>
        <p:nvSpPr>
          <p:cNvPr name="Freeform 7" id="7"/>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6">
              <a:extLst>
                <a:ext uri="{96DAC541-7B7A-43D3-8B79-37D633B846F1}">
                  <asvg:svgBlip xmlns:asvg="http://schemas.microsoft.com/office/drawing/2016/SVG/main" r:embed="rId7"/>
                </a:ext>
              </a:extLst>
            </a:blip>
            <a:stretch>
              <a:fillRect l="0" t="-175" r="0" b="-175"/>
            </a:stretch>
          </a:blipFill>
        </p:spPr>
      </p:sp>
      <p:sp>
        <p:nvSpPr>
          <p:cNvPr name="TextBox 8" id="8"/>
          <p:cNvSpPr txBox="true"/>
          <p:nvPr/>
        </p:nvSpPr>
        <p:spPr>
          <a:xfrm rot="0">
            <a:off x="6632181" y="-53199"/>
            <a:ext cx="4952705" cy="882180"/>
          </a:xfrm>
          <a:prstGeom prst="rect">
            <a:avLst/>
          </a:prstGeom>
        </p:spPr>
        <p:txBody>
          <a:bodyPr anchor="t" rtlCol="false" tIns="0" lIns="0" bIns="0" rIns="0">
            <a:spAutoFit/>
          </a:bodyPr>
          <a:lstStyle/>
          <a:p>
            <a:pPr algn="l">
              <a:lnSpc>
                <a:spcPts val="6508"/>
              </a:lnSpc>
            </a:pPr>
            <a:r>
              <a:rPr lang="en-US" sz="4650" b="true">
                <a:solidFill>
                  <a:srgbClr val="FFFFFF"/>
                </a:solidFill>
                <a:latin typeface="Times New Roman Bold"/>
                <a:ea typeface="Times New Roman Bold"/>
                <a:cs typeface="Times New Roman Bold"/>
                <a:sym typeface="Times New Roman Bold"/>
              </a:rPr>
              <a:t>Literature Survey</a:t>
            </a:r>
          </a:p>
        </p:txBody>
      </p:sp>
      <p:sp>
        <p:nvSpPr>
          <p:cNvPr name="TextBox 9" id="9"/>
          <p:cNvSpPr txBox="true"/>
          <p:nvPr/>
        </p:nvSpPr>
        <p:spPr>
          <a:xfrm rot="0">
            <a:off x="375009" y="1891236"/>
            <a:ext cx="563147" cy="821309"/>
          </a:xfrm>
          <a:prstGeom prst="rect">
            <a:avLst/>
          </a:prstGeom>
        </p:spPr>
        <p:txBody>
          <a:bodyPr anchor="t" rtlCol="false" tIns="0" lIns="0" bIns="0" rIns="0">
            <a:spAutoFit/>
          </a:bodyPr>
          <a:lstStyle/>
          <a:p>
            <a:pPr algn="ctr">
              <a:lnSpc>
                <a:spcPts val="3222"/>
              </a:lnSpc>
            </a:pPr>
            <a:r>
              <a:rPr lang="en-US" b="true" sz="2700" i="true">
                <a:solidFill>
                  <a:srgbClr val="000000"/>
                </a:solidFill>
                <a:latin typeface="Arimo Bold Italics"/>
                <a:ea typeface="Arimo Bold Italics"/>
                <a:cs typeface="Arimo Bold Italics"/>
                <a:sym typeface="Arimo Bold Italics"/>
              </a:rPr>
              <a:t>Sr. No.</a:t>
            </a:r>
          </a:p>
        </p:txBody>
      </p:sp>
      <p:sp>
        <p:nvSpPr>
          <p:cNvPr name="TextBox 10" id="10"/>
          <p:cNvSpPr txBox="true"/>
          <p:nvPr/>
        </p:nvSpPr>
        <p:spPr>
          <a:xfrm rot="0">
            <a:off x="1957521" y="2005536"/>
            <a:ext cx="1786947" cy="474510"/>
          </a:xfrm>
          <a:prstGeom prst="rect">
            <a:avLst/>
          </a:prstGeom>
        </p:spPr>
        <p:txBody>
          <a:bodyPr anchor="t" rtlCol="false" tIns="0" lIns="0" bIns="0" rIns="0">
            <a:spAutoFit/>
          </a:bodyPr>
          <a:lstStyle/>
          <a:p>
            <a:pPr algn="l">
              <a:lnSpc>
                <a:spcPts val="3779"/>
              </a:lnSpc>
            </a:pPr>
            <a:r>
              <a:rPr lang="en-US" b="true" sz="2700" i="true">
                <a:solidFill>
                  <a:srgbClr val="000000"/>
                </a:solidFill>
                <a:latin typeface="Arimo Bold Italics"/>
                <a:ea typeface="Arimo Bold Italics"/>
                <a:cs typeface="Arimo Bold Italics"/>
                <a:sym typeface="Arimo Bold Italics"/>
              </a:rPr>
              <a:t>Paper Title</a:t>
            </a:r>
          </a:p>
        </p:txBody>
      </p:sp>
      <p:sp>
        <p:nvSpPr>
          <p:cNvPr name="TextBox 11" id="11"/>
          <p:cNvSpPr txBox="true"/>
          <p:nvPr/>
        </p:nvSpPr>
        <p:spPr>
          <a:xfrm rot="0">
            <a:off x="5224110" y="2005536"/>
            <a:ext cx="3553606" cy="474510"/>
          </a:xfrm>
          <a:prstGeom prst="rect">
            <a:avLst/>
          </a:prstGeom>
        </p:spPr>
        <p:txBody>
          <a:bodyPr anchor="t" rtlCol="false" tIns="0" lIns="0" bIns="0" rIns="0">
            <a:spAutoFit/>
          </a:bodyPr>
          <a:lstStyle/>
          <a:p>
            <a:pPr algn="l">
              <a:lnSpc>
                <a:spcPts val="3778"/>
              </a:lnSpc>
            </a:pPr>
            <a:r>
              <a:rPr lang="en-US" b="true" sz="2699" i="true">
                <a:solidFill>
                  <a:srgbClr val="000000"/>
                </a:solidFill>
                <a:latin typeface="Arimo Bold Italics"/>
                <a:ea typeface="Arimo Bold Italics"/>
                <a:cs typeface="Arimo Bold Italics"/>
                <a:sym typeface="Arimo Bold Italics"/>
              </a:rPr>
              <a:t>Details of Publication</a:t>
            </a:r>
          </a:p>
        </p:txBody>
      </p:sp>
      <p:sp>
        <p:nvSpPr>
          <p:cNvPr name="TextBox 12" id="12"/>
          <p:cNvSpPr txBox="true"/>
          <p:nvPr/>
        </p:nvSpPr>
        <p:spPr>
          <a:xfrm rot="0">
            <a:off x="12904670" y="2005536"/>
            <a:ext cx="1456192" cy="474510"/>
          </a:xfrm>
          <a:prstGeom prst="rect">
            <a:avLst/>
          </a:prstGeom>
        </p:spPr>
        <p:txBody>
          <a:bodyPr anchor="t" rtlCol="false" tIns="0" lIns="0" bIns="0" rIns="0">
            <a:spAutoFit/>
          </a:bodyPr>
          <a:lstStyle/>
          <a:p>
            <a:pPr algn="l">
              <a:lnSpc>
                <a:spcPts val="3778"/>
              </a:lnSpc>
            </a:pPr>
            <a:r>
              <a:rPr lang="en-US" b="true" sz="2699" i="true">
                <a:solidFill>
                  <a:srgbClr val="000000"/>
                </a:solidFill>
                <a:latin typeface="Arimo Bold Italics"/>
                <a:ea typeface="Arimo Bold Italics"/>
                <a:cs typeface="Arimo Bold Italics"/>
                <a:sym typeface="Arimo Bold Italics"/>
              </a:rPr>
              <a:t>Findings</a:t>
            </a:r>
          </a:p>
        </p:txBody>
      </p:sp>
      <p:sp>
        <p:nvSpPr>
          <p:cNvPr name="TextBox 13" id="13"/>
          <p:cNvSpPr txBox="true"/>
          <p:nvPr/>
        </p:nvSpPr>
        <p:spPr>
          <a:xfrm rot="0">
            <a:off x="565356" y="3659953"/>
            <a:ext cx="174879" cy="603885"/>
          </a:xfrm>
          <a:prstGeom prst="rect">
            <a:avLst/>
          </a:prstGeom>
        </p:spPr>
        <p:txBody>
          <a:bodyPr anchor="t" rtlCol="false" tIns="0" lIns="0" bIns="0" rIns="0">
            <a:spAutoFit/>
          </a:bodyPr>
          <a:lstStyle/>
          <a:p>
            <a:pPr algn="l">
              <a:lnSpc>
                <a:spcPts val="3779"/>
              </a:lnSpc>
            </a:pPr>
            <a:r>
              <a:rPr lang="en-US" sz="2700">
                <a:solidFill>
                  <a:srgbClr val="000000"/>
                </a:solidFill>
                <a:latin typeface="Times New Roman"/>
                <a:ea typeface="Times New Roman"/>
                <a:cs typeface="Times New Roman"/>
                <a:sym typeface="Times New Roman"/>
              </a:rPr>
              <a:t>1</a:t>
            </a:r>
          </a:p>
        </p:txBody>
      </p:sp>
      <p:sp>
        <p:nvSpPr>
          <p:cNvPr name="TextBox 14" id="14"/>
          <p:cNvSpPr txBox="true"/>
          <p:nvPr/>
        </p:nvSpPr>
        <p:spPr>
          <a:xfrm rot="0">
            <a:off x="565356" y="5751214"/>
            <a:ext cx="174879" cy="603885"/>
          </a:xfrm>
          <a:prstGeom prst="rect">
            <a:avLst/>
          </a:prstGeom>
        </p:spPr>
        <p:txBody>
          <a:bodyPr anchor="t" rtlCol="false" tIns="0" lIns="0" bIns="0" rIns="0">
            <a:spAutoFit/>
          </a:bodyPr>
          <a:lstStyle/>
          <a:p>
            <a:pPr algn="l">
              <a:lnSpc>
                <a:spcPts val="3779"/>
              </a:lnSpc>
            </a:pPr>
            <a:r>
              <a:rPr lang="en-US" sz="2700">
                <a:solidFill>
                  <a:srgbClr val="000000"/>
                </a:solidFill>
                <a:latin typeface="Times New Roman"/>
                <a:ea typeface="Times New Roman"/>
                <a:cs typeface="Times New Roman"/>
                <a:sym typeface="Times New Roman"/>
              </a:rPr>
              <a:t>2</a:t>
            </a:r>
          </a:p>
        </p:txBody>
      </p:sp>
      <p:sp>
        <p:nvSpPr>
          <p:cNvPr name="TextBox 15" id="15"/>
          <p:cNvSpPr txBox="true"/>
          <p:nvPr/>
        </p:nvSpPr>
        <p:spPr>
          <a:xfrm rot="0">
            <a:off x="565356" y="7684789"/>
            <a:ext cx="174879" cy="603885"/>
          </a:xfrm>
          <a:prstGeom prst="rect">
            <a:avLst/>
          </a:prstGeom>
        </p:spPr>
        <p:txBody>
          <a:bodyPr anchor="t" rtlCol="false" tIns="0" lIns="0" bIns="0" rIns="0">
            <a:spAutoFit/>
          </a:bodyPr>
          <a:lstStyle/>
          <a:p>
            <a:pPr algn="l">
              <a:lnSpc>
                <a:spcPts val="3779"/>
              </a:lnSpc>
            </a:pPr>
            <a:r>
              <a:rPr lang="en-US" sz="2700">
                <a:solidFill>
                  <a:srgbClr val="000000"/>
                </a:solidFill>
                <a:latin typeface="Times New Roman"/>
                <a:ea typeface="Times New Roman"/>
                <a:cs typeface="Times New Roman"/>
                <a:sym typeface="Times New Roman"/>
              </a:rPr>
              <a:t>3</a:t>
            </a:r>
          </a:p>
        </p:txBody>
      </p:sp>
      <p:sp>
        <p:nvSpPr>
          <p:cNvPr name="TextBox 16" id="16"/>
          <p:cNvSpPr txBox="true"/>
          <p:nvPr/>
        </p:nvSpPr>
        <p:spPr>
          <a:xfrm rot="0">
            <a:off x="1122959" y="3576355"/>
            <a:ext cx="3034551" cy="809181"/>
          </a:xfrm>
          <a:prstGeom prst="rect">
            <a:avLst/>
          </a:prstGeom>
        </p:spPr>
        <p:txBody>
          <a:bodyPr anchor="t" rtlCol="false" tIns="0" lIns="0" bIns="0" rIns="0">
            <a:spAutoFit/>
          </a:bodyPr>
          <a:lstStyle/>
          <a:p>
            <a:pPr algn="l">
              <a:lnSpc>
                <a:spcPts val="3213"/>
              </a:lnSpc>
            </a:pPr>
            <a:r>
              <a:rPr lang="en-US" sz="2300">
                <a:solidFill>
                  <a:srgbClr val="000000"/>
                </a:solidFill>
                <a:latin typeface="Arimo"/>
                <a:ea typeface="Arimo"/>
                <a:cs typeface="Arimo"/>
                <a:sym typeface="Arimo"/>
              </a:rPr>
              <a:t>Automated Image Captioning System</a:t>
            </a:r>
          </a:p>
        </p:txBody>
      </p:sp>
      <p:sp>
        <p:nvSpPr>
          <p:cNvPr name="TextBox 17" id="17"/>
          <p:cNvSpPr txBox="true"/>
          <p:nvPr/>
        </p:nvSpPr>
        <p:spPr>
          <a:xfrm rot="0">
            <a:off x="1122959" y="5667616"/>
            <a:ext cx="3258255" cy="809181"/>
          </a:xfrm>
          <a:prstGeom prst="rect">
            <a:avLst/>
          </a:prstGeom>
        </p:spPr>
        <p:txBody>
          <a:bodyPr anchor="t" rtlCol="false" tIns="0" lIns="0" bIns="0" rIns="0">
            <a:spAutoFit/>
          </a:bodyPr>
          <a:lstStyle/>
          <a:p>
            <a:pPr algn="l">
              <a:lnSpc>
                <a:spcPts val="3213"/>
              </a:lnSpc>
            </a:pPr>
            <a:r>
              <a:rPr lang="en-US" sz="2300">
                <a:solidFill>
                  <a:srgbClr val="000000"/>
                </a:solidFill>
                <a:latin typeface="Arimo"/>
                <a:ea typeface="Arimo"/>
                <a:cs typeface="Arimo"/>
                <a:sym typeface="Arimo"/>
              </a:rPr>
              <a:t>Find Mine: Find the Lost Items via Mobile App</a:t>
            </a:r>
          </a:p>
        </p:txBody>
      </p:sp>
      <p:sp>
        <p:nvSpPr>
          <p:cNvPr name="TextBox 18" id="18"/>
          <p:cNvSpPr txBox="true"/>
          <p:nvPr/>
        </p:nvSpPr>
        <p:spPr>
          <a:xfrm rot="0">
            <a:off x="1140628" y="7142442"/>
            <a:ext cx="2999213" cy="1488555"/>
          </a:xfrm>
          <a:prstGeom prst="rect">
            <a:avLst/>
          </a:prstGeom>
        </p:spPr>
        <p:txBody>
          <a:bodyPr anchor="t" rtlCol="false" tIns="0" lIns="0" bIns="0" rIns="0">
            <a:spAutoFit/>
          </a:bodyPr>
          <a:lstStyle/>
          <a:p>
            <a:pPr algn="l">
              <a:lnSpc>
                <a:spcPts val="5750"/>
              </a:lnSpc>
            </a:pPr>
            <a:r>
              <a:rPr lang="en-US" sz="2300">
                <a:solidFill>
                  <a:srgbClr val="000000"/>
                </a:solidFill>
                <a:latin typeface="Arimo"/>
                <a:ea typeface="Arimo"/>
                <a:cs typeface="Arimo"/>
                <a:sym typeface="Arimo"/>
              </a:rPr>
              <a:t>Image Captioning:</a:t>
            </a:r>
          </a:p>
          <a:p>
            <a:pPr algn="l">
              <a:lnSpc>
                <a:spcPts val="1150"/>
              </a:lnSpc>
            </a:pPr>
            <a:r>
              <a:rPr lang="en-US" sz="2300">
                <a:solidFill>
                  <a:srgbClr val="000000"/>
                </a:solidFill>
                <a:latin typeface="Arimo"/>
                <a:ea typeface="Arimo"/>
                <a:cs typeface="Arimo"/>
                <a:sym typeface="Arimo"/>
              </a:rPr>
              <a:t>Transforming</a:t>
            </a:r>
          </a:p>
          <a:p>
            <a:pPr algn="l">
              <a:lnSpc>
                <a:spcPts val="5276"/>
              </a:lnSpc>
            </a:pPr>
            <a:r>
              <a:rPr lang="en-US" sz="2300">
                <a:solidFill>
                  <a:srgbClr val="000000"/>
                </a:solidFill>
                <a:latin typeface="Arimo"/>
                <a:ea typeface="Arimo"/>
                <a:cs typeface="Arimo"/>
                <a:sym typeface="Arimo"/>
              </a:rPr>
              <a:t>Objects into words</a:t>
            </a:r>
          </a:p>
        </p:txBody>
      </p:sp>
      <p:sp>
        <p:nvSpPr>
          <p:cNvPr name="TextBox 19" id="19"/>
          <p:cNvSpPr txBox="true"/>
          <p:nvPr/>
        </p:nvSpPr>
        <p:spPr>
          <a:xfrm rot="0">
            <a:off x="4825303" y="7390092"/>
            <a:ext cx="4041343" cy="1204677"/>
          </a:xfrm>
          <a:prstGeom prst="rect">
            <a:avLst/>
          </a:prstGeom>
        </p:spPr>
        <p:txBody>
          <a:bodyPr anchor="t" rtlCol="false" tIns="0" lIns="0" bIns="0" rIns="0">
            <a:spAutoFit/>
          </a:bodyPr>
          <a:lstStyle/>
          <a:p>
            <a:pPr algn="l">
              <a:lnSpc>
                <a:spcPts val="3174"/>
              </a:lnSpc>
            </a:pPr>
            <a:r>
              <a:rPr lang="en-US" sz="2300">
                <a:solidFill>
                  <a:srgbClr val="000000"/>
                </a:solidFill>
                <a:latin typeface="Arimo"/>
                <a:ea typeface="Arimo"/>
                <a:cs typeface="Arimo"/>
                <a:sym typeface="Arimo"/>
              </a:rPr>
              <a:t>Simao Herdade, Armin Kappeler, Kofi Boakye, Joao Soares</a:t>
            </a:r>
          </a:p>
        </p:txBody>
      </p:sp>
      <p:sp>
        <p:nvSpPr>
          <p:cNvPr name="TextBox 20" id="20"/>
          <p:cNvSpPr txBox="true"/>
          <p:nvPr/>
        </p:nvSpPr>
        <p:spPr>
          <a:xfrm rot="0">
            <a:off x="4825303" y="5469138"/>
            <a:ext cx="4351220" cy="1204677"/>
          </a:xfrm>
          <a:prstGeom prst="rect">
            <a:avLst/>
          </a:prstGeom>
        </p:spPr>
        <p:txBody>
          <a:bodyPr anchor="t" rtlCol="false" tIns="0" lIns="0" bIns="0" rIns="0">
            <a:spAutoFit/>
          </a:bodyPr>
          <a:lstStyle/>
          <a:p>
            <a:pPr algn="l">
              <a:lnSpc>
                <a:spcPts val="3174"/>
              </a:lnSpc>
            </a:pPr>
            <a:r>
              <a:rPr lang="en-US" sz="2300">
                <a:solidFill>
                  <a:srgbClr val="000000"/>
                </a:solidFill>
                <a:latin typeface="Arimo"/>
                <a:ea typeface="Arimo"/>
                <a:cs typeface="Arimo"/>
                <a:sym typeface="Arimo"/>
              </a:rPr>
              <a:t>Akhilesh Kumar Choudhary Bharat Sanchar Nigam Limited -IEEE</a:t>
            </a:r>
          </a:p>
        </p:txBody>
      </p:sp>
      <p:sp>
        <p:nvSpPr>
          <p:cNvPr name="TextBox 21" id="21"/>
          <p:cNvSpPr txBox="true"/>
          <p:nvPr/>
        </p:nvSpPr>
        <p:spPr>
          <a:xfrm rot="0">
            <a:off x="4825303" y="3459363"/>
            <a:ext cx="4453476" cy="1204677"/>
          </a:xfrm>
          <a:prstGeom prst="rect">
            <a:avLst/>
          </a:prstGeom>
        </p:spPr>
        <p:txBody>
          <a:bodyPr anchor="t" rtlCol="false" tIns="0" lIns="0" bIns="0" rIns="0">
            <a:spAutoFit/>
          </a:bodyPr>
          <a:lstStyle/>
          <a:p>
            <a:pPr algn="l">
              <a:lnSpc>
                <a:spcPts val="3174"/>
              </a:lnSpc>
            </a:pPr>
            <a:r>
              <a:rPr lang="en-US" sz="2300" spc="12">
                <a:solidFill>
                  <a:srgbClr val="000000"/>
                </a:solidFill>
                <a:latin typeface="Arimo"/>
                <a:ea typeface="Arimo"/>
                <a:cs typeface="Arimo"/>
                <a:sym typeface="Arimo"/>
              </a:rPr>
              <a:t>Abu Musa Sakib, Sumyia Afnan Mukta and Md. Yakub Hossain -ResearchGate</a:t>
            </a:r>
          </a:p>
        </p:txBody>
      </p:sp>
      <p:sp>
        <p:nvSpPr>
          <p:cNvPr name="TextBox 22" id="22"/>
          <p:cNvSpPr txBox="true"/>
          <p:nvPr/>
        </p:nvSpPr>
        <p:spPr>
          <a:xfrm rot="0">
            <a:off x="9387926" y="5360060"/>
            <a:ext cx="8380615" cy="1203218"/>
          </a:xfrm>
          <a:prstGeom prst="rect">
            <a:avLst/>
          </a:prstGeom>
        </p:spPr>
        <p:txBody>
          <a:bodyPr anchor="t" rtlCol="false" tIns="0" lIns="0" bIns="0" rIns="0">
            <a:spAutoFit/>
          </a:bodyPr>
          <a:lstStyle/>
          <a:p>
            <a:pPr algn="just">
              <a:lnSpc>
                <a:spcPts val="3185"/>
              </a:lnSpc>
            </a:pPr>
            <a:r>
              <a:rPr lang="en-US" sz="2300" spc="59">
                <a:solidFill>
                  <a:srgbClr val="000000"/>
                </a:solidFill>
                <a:latin typeface="Arimo"/>
                <a:ea typeface="Arimo"/>
                <a:cs typeface="Arimo"/>
                <a:sym typeface="Arimo"/>
              </a:rPr>
              <a:t>This paper introduces the "FindMine" mobile app, which allows users to post and search for lost items by tagging their location and description. </a:t>
            </a:r>
          </a:p>
        </p:txBody>
      </p:sp>
      <p:sp>
        <p:nvSpPr>
          <p:cNvPr name="TextBox 23" id="23"/>
          <p:cNvSpPr txBox="true"/>
          <p:nvPr/>
        </p:nvSpPr>
        <p:spPr>
          <a:xfrm rot="0">
            <a:off x="9387926" y="3268799"/>
            <a:ext cx="8244305" cy="1203218"/>
          </a:xfrm>
          <a:prstGeom prst="rect">
            <a:avLst/>
          </a:prstGeom>
        </p:spPr>
        <p:txBody>
          <a:bodyPr anchor="t" rtlCol="false" tIns="0" lIns="0" bIns="0" rIns="0">
            <a:spAutoFit/>
          </a:bodyPr>
          <a:lstStyle/>
          <a:p>
            <a:pPr algn="just">
              <a:lnSpc>
                <a:spcPts val="3185"/>
              </a:lnSpc>
            </a:pPr>
            <a:r>
              <a:rPr lang="en-US" sz="2300" spc="4">
                <a:solidFill>
                  <a:srgbClr val="000000"/>
                </a:solidFill>
                <a:latin typeface="Arimo"/>
                <a:ea typeface="Arimo"/>
                <a:cs typeface="Arimo"/>
                <a:sym typeface="Arimo"/>
              </a:rPr>
              <a:t>This paper presents an image captioning model using CNNs and RNNs, trained on the COCO dataset to generate descriptive captions for images</a:t>
            </a:r>
          </a:p>
        </p:txBody>
      </p:sp>
      <p:sp>
        <p:nvSpPr>
          <p:cNvPr name="TextBox 24" id="24"/>
          <p:cNvSpPr txBox="true"/>
          <p:nvPr/>
        </p:nvSpPr>
        <p:spPr>
          <a:xfrm rot="0">
            <a:off x="9387926" y="7293702"/>
            <a:ext cx="8380615" cy="1203175"/>
          </a:xfrm>
          <a:prstGeom prst="rect">
            <a:avLst/>
          </a:prstGeom>
        </p:spPr>
        <p:txBody>
          <a:bodyPr anchor="t" rtlCol="false" tIns="0" lIns="0" bIns="0" rIns="0">
            <a:spAutoFit/>
          </a:bodyPr>
          <a:lstStyle/>
          <a:p>
            <a:pPr algn="just">
              <a:lnSpc>
                <a:spcPts val="3186"/>
              </a:lnSpc>
            </a:pPr>
            <a:r>
              <a:rPr lang="en-US" sz="2300">
                <a:solidFill>
                  <a:srgbClr val="000000"/>
                </a:solidFill>
                <a:latin typeface="Arimo"/>
                <a:ea typeface="Arimo"/>
                <a:cs typeface="Arimo"/>
                <a:sym typeface="Arimo"/>
              </a:rPr>
              <a:t>The paper introduces the Object Relation Transformer, which improves image captioning by incorporating spatial relationships between objects using geometric attention.</a:t>
            </a:r>
          </a:p>
        </p:txBody>
      </p:sp>
      <p:grpSp>
        <p:nvGrpSpPr>
          <p:cNvPr name="Group 25" id="25"/>
          <p:cNvGrpSpPr/>
          <p:nvPr/>
        </p:nvGrpSpPr>
        <p:grpSpPr>
          <a:xfrm rot="0">
            <a:off x="0" y="348"/>
            <a:ext cx="2457498" cy="2076259"/>
            <a:chOff x="0" y="0"/>
            <a:chExt cx="3276664" cy="2768345"/>
          </a:xfrm>
        </p:grpSpPr>
        <p:sp>
          <p:nvSpPr>
            <p:cNvPr name="Freeform 26" id="26"/>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8"/>
              <a:stretch>
                <a:fillRect l="-4916" t="0" r="-4918" b="0"/>
              </a:stretch>
            </a:blipFill>
          </p:spPr>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grpSp>
        <p:nvGrpSpPr>
          <p:cNvPr name="Group 7" id="7"/>
          <p:cNvGrpSpPr/>
          <p:nvPr/>
        </p:nvGrpSpPr>
        <p:grpSpPr>
          <a:xfrm rot="0">
            <a:off x="0" y="348"/>
            <a:ext cx="2457498" cy="2076259"/>
            <a:chOff x="0" y="0"/>
            <a:chExt cx="3276664" cy="2768345"/>
          </a:xfrm>
        </p:grpSpPr>
        <p:sp>
          <p:nvSpPr>
            <p:cNvPr name="Freeform 8" id="8"/>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sp>
        <p:nvSpPr>
          <p:cNvPr name="Freeform 9" id="9"/>
          <p:cNvSpPr/>
          <p:nvPr/>
        </p:nvSpPr>
        <p:spPr>
          <a:xfrm flipH="false" flipV="false" rot="0">
            <a:off x="2937584" y="1195263"/>
            <a:ext cx="12412831" cy="7851116"/>
          </a:xfrm>
          <a:custGeom>
            <a:avLst/>
            <a:gdLst/>
            <a:ahLst/>
            <a:cxnLst/>
            <a:rect r="r" b="b" t="t" l="l"/>
            <a:pathLst>
              <a:path h="7851116" w="12412831">
                <a:moveTo>
                  <a:pt x="0" y="0"/>
                </a:moveTo>
                <a:lnTo>
                  <a:pt x="12412832" y="0"/>
                </a:lnTo>
                <a:lnTo>
                  <a:pt x="12412832" y="7851116"/>
                </a:lnTo>
                <a:lnTo>
                  <a:pt x="0" y="7851116"/>
                </a:lnTo>
                <a:lnTo>
                  <a:pt x="0" y="0"/>
                </a:lnTo>
                <a:close/>
              </a:path>
            </a:pathLst>
          </a:custGeom>
          <a:blipFill>
            <a:blip r:embed="rId7"/>
            <a:stretch>
              <a:fillRect l="0" t="0" r="0" b="0"/>
            </a:stretch>
          </a:blipFill>
        </p:spPr>
      </p:sp>
      <p:sp>
        <p:nvSpPr>
          <p:cNvPr name="TextBox 10" id="10"/>
          <p:cNvSpPr txBox="true"/>
          <p:nvPr/>
        </p:nvSpPr>
        <p:spPr>
          <a:xfrm rot="0">
            <a:off x="5401875" y="-53199"/>
            <a:ext cx="7484249" cy="882180"/>
          </a:xfrm>
          <a:prstGeom prst="rect">
            <a:avLst/>
          </a:prstGeom>
        </p:spPr>
        <p:txBody>
          <a:bodyPr anchor="t" rtlCol="false" tIns="0" lIns="0" bIns="0" rIns="0">
            <a:spAutoFit/>
          </a:bodyPr>
          <a:lstStyle/>
          <a:p>
            <a:pPr algn="l">
              <a:lnSpc>
                <a:spcPts val="6508"/>
              </a:lnSpc>
            </a:pPr>
            <a:r>
              <a:rPr lang="en-US" sz="4650" b="true">
                <a:solidFill>
                  <a:srgbClr val="FFFFFF"/>
                </a:solidFill>
                <a:latin typeface="Times New Roman Bold"/>
                <a:ea typeface="Times New Roman Bold"/>
                <a:cs typeface="Times New Roman Bold"/>
                <a:sym typeface="Times New Roman Bold"/>
              </a:rPr>
              <a:t>Block Diagram / Flow Chart</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sp>
        <p:nvSpPr>
          <p:cNvPr name="TextBox 7" id="7"/>
          <p:cNvSpPr txBox="true"/>
          <p:nvPr/>
        </p:nvSpPr>
        <p:spPr>
          <a:xfrm rot="0">
            <a:off x="6791453" y="-53199"/>
            <a:ext cx="4684719" cy="882180"/>
          </a:xfrm>
          <a:prstGeom prst="rect">
            <a:avLst/>
          </a:prstGeom>
        </p:spPr>
        <p:txBody>
          <a:bodyPr anchor="t" rtlCol="false" tIns="0" lIns="0" bIns="0" rIns="0">
            <a:spAutoFit/>
          </a:bodyPr>
          <a:lstStyle/>
          <a:p>
            <a:pPr algn="l">
              <a:lnSpc>
                <a:spcPts val="6508"/>
              </a:lnSpc>
            </a:pPr>
            <a:r>
              <a:rPr lang="en-US" sz="4650" b="true">
                <a:solidFill>
                  <a:srgbClr val="FFFFFF"/>
                </a:solidFill>
                <a:latin typeface="Times New Roman Bold"/>
                <a:ea typeface="Times New Roman Bold"/>
                <a:cs typeface="Times New Roman Bold"/>
                <a:sym typeface="Times New Roman Bold"/>
              </a:rPr>
              <a:t>Expected Result</a:t>
            </a:r>
          </a:p>
        </p:txBody>
      </p:sp>
      <p:grpSp>
        <p:nvGrpSpPr>
          <p:cNvPr name="Group 8" id="8"/>
          <p:cNvGrpSpPr/>
          <p:nvPr/>
        </p:nvGrpSpPr>
        <p:grpSpPr>
          <a:xfrm rot="0">
            <a:off x="0" y="348"/>
            <a:ext cx="2457498" cy="2076259"/>
            <a:chOff x="0" y="0"/>
            <a:chExt cx="3276664" cy="2768345"/>
          </a:xfrm>
        </p:grpSpPr>
        <p:sp>
          <p:nvSpPr>
            <p:cNvPr name="Freeform 9" id="9"/>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10" id="10"/>
          <p:cNvGrpSpPr/>
          <p:nvPr/>
        </p:nvGrpSpPr>
        <p:grpSpPr>
          <a:xfrm rot="0">
            <a:off x="1300105" y="1843420"/>
            <a:ext cx="15687789" cy="1008213"/>
            <a:chOff x="0" y="0"/>
            <a:chExt cx="4131763" cy="265538"/>
          </a:xfrm>
        </p:grpSpPr>
        <p:sp>
          <p:nvSpPr>
            <p:cNvPr name="Freeform 11" id="11"/>
            <p:cNvSpPr/>
            <p:nvPr/>
          </p:nvSpPr>
          <p:spPr>
            <a:xfrm flipH="false" flipV="false" rot="0">
              <a:off x="0" y="0"/>
              <a:ext cx="4131763" cy="265538"/>
            </a:xfrm>
            <a:custGeom>
              <a:avLst/>
              <a:gdLst/>
              <a:ahLst/>
              <a:cxnLst/>
              <a:rect r="r" b="b" t="t" l="l"/>
              <a:pathLst>
                <a:path h="265538" w="4131763">
                  <a:moveTo>
                    <a:pt x="9870" y="0"/>
                  </a:moveTo>
                  <a:lnTo>
                    <a:pt x="4121893" y="0"/>
                  </a:lnTo>
                  <a:cubicBezTo>
                    <a:pt x="4124511" y="0"/>
                    <a:pt x="4127021" y="1040"/>
                    <a:pt x="4128872" y="2891"/>
                  </a:cubicBezTo>
                  <a:cubicBezTo>
                    <a:pt x="4130723" y="4742"/>
                    <a:pt x="4131763" y="7252"/>
                    <a:pt x="4131763" y="9870"/>
                  </a:cubicBezTo>
                  <a:lnTo>
                    <a:pt x="4131763" y="255668"/>
                  </a:lnTo>
                  <a:cubicBezTo>
                    <a:pt x="4131763" y="258285"/>
                    <a:pt x="4130723" y="260796"/>
                    <a:pt x="4128872" y="262647"/>
                  </a:cubicBezTo>
                  <a:cubicBezTo>
                    <a:pt x="4127021" y="264498"/>
                    <a:pt x="4124511" y="265538"/>
                    <a:pt x="4121893" y="265538"/>
                  </a:cubicBezTo>
                  <a:lnTo>
                    <a:pt x="9870" y="265538"/>
                  </a:lnTo>
                  <a:cubicBezTo>
                    <a:pt x="7252" y="265538"/>
                    <a:pt x="4742" y="264498"/>
                    <a:pt x="2891" y="262647"/>
                  </a:cubicBezTo>
                  <a:cubicBezTo>
                    <a:pt x="1040" y="260796"/>
                    <a:pt x="0" y="258285"/>
                    <a:pt x="0" y="255668"/>
                  </a:cubicBezTo>
                  <a:lnTo>
                    <a:pt x="0" y="9870"/>
                  </a:lnTo>
                  <a:cubicBezTo>
                    <a:pt x="0" y="7252"/>
                    <a:pt x="1040" y="4742"/>
                    <a:pt x="2891" y="2891"/>
                  </a:cubicBezTo>
                  <a:cubicBezTo>
                    <a:pt x="4742" y="1040"/>
                    <a:pt x="7252" y="0"/>
                    <a:pt x="9870" y="0"/>
                  </a:cubicBezTo>
                  <a:close/>
                </a:path>
              </a:pathLst>
            </a:custGeom>
            <a:solidFill>
              <a:srgbClr val="FFF5E4"/>
            </a:solidFill>
            <a:ln w="9525" cap="sq">
              <a:solidFill>
                <a:srgbClr val="000000"/>
              </a:solidFill>
              <a:prstDash val="lgDash"/>
              <a:miter/>
            </a:ln>
          </p:spPr>
        </p:sp>
        <p:sp>
          <p:nvSpPr>
            <p:cNvPr name="TextBox 12" id="12"/>
            <p:cNvSpPr txBox="true"/>
            <p:nvPr/>
          </p:nvSpPr>
          <p:spPr>
            <a:xfrm>
              <a:off x="0" y="-9525"/>
              <a:ext cx="4131763" cy="275063"/>
            </a:xfrm>
            <a:prstGeom prst="rect">
              <a:avLst/>
            </a:prstGeom>
          </p:spPr>
          <p:txBody>
            <a:bodyPr anchor="ctr" rtlCol="false" tIns="50800" lIns="50800" bIns="50800" rIns="50800"/>
            <a:lstStyle/>
            <a:p>
              <a:pPr algn="ctr">
                <a:lnSpc>
                  <a:spcPts val="2999"/>
                </a:lnSpc>
              </a:pPr>
              <a:r>
                <a:rPr lang="en-US" b="true" sz="2499" i="true">
                  <a:solidFill>
                    <a:srgbClr val="000000"/>
                  </a:solidFill>
                  <a:latin typeface="Arimo Bold Italics"/>
                  <a:ea typeface="Arimo Bold Italics"/>
                  <a:cs typeface="Arimo Bold Italics"/>
                  <a:sym typeface="Arimo Bold Italics"/>
                </a:rPr>
                <a:t>Upon successful implementation of the Lost and Found Using Deep Learning system, the following outcomes are anticipated:</a:t>
              </a:r>
            </a:p>
          </p:txBody>
        </p:sp>
      </p:grpSp>
      <p:grpSp>
        <p:nvGrpSpPr>
          <p:cNvPr name="Group 13" id="13"/>
          <p:cNvGrpSpPr/>
          <p:nvPr/>
        </p:nvGrpSpPr>
        <p:grpSpPr>
          <a:xfrm rot="0">
            <a:off x="1798336" y="3198529"/>
            <a:ext cx="4221233" cy="2856437"/>
            <a:chOff x="0" y="0"/>
            <a:chExt cx="1111765" cy="752313"/>
          </a:xfrm>
        </p:grpSpPr>
        <p:sp>
          <p:nvSpPr>
            <p:cNvPr name="Freeform 14" id="14"/>
            <p:cNvSpPr/>
            <p:nvPr/>
          </p:nvSpPr>
          <p:spPr>
            <a:xfrm flipH="false" flipV="false" rot="0">
              <a:off x="0" y="0"/>
              <a:ext cx="1111765" cy="752313"/>
            </a:xfrm>
            <a:custGeom>
              <a:avLst/>
              <a:gdLst/>
              <a:ahLst/>
              <a:cxnLst/>
              <a:rect r="r" b="b" t="t" l="l"/>
              <a:pathLst>
                <a:path h="752313" w="1111765">
                  <a:moveTo>
                    <a:pt x="36681" y="0"/>
                  </a:moveTo>
                  <a:lnTo>
                    <a:pt x="1075084" y="0"/>
                  </a:lnTo>
                  <a:cubicBezTo>
                    <a:pt x="1084813" y="0"/>
                    <a:pt x="1094143" y="3865"/>
                    <a:pt x="1101022" y="10744"/>
                  </a:cubicBezTo>
                  <a:cubicBezTo>
                    <a:pt x="1107901" y="17623"/>
                    <a:pt x="1111765" y="26952"/>
                    <a:pt x="1111765" y="36681"/>
                  </a:cubicBezTo>
                  <a:lnTo>
                    <a:pt x="1111765" y="715632"/>
                  </a:lnTo>
                  <a:cubicBezTo>
                    <a:pt x="1111765" y="725360"/>
                    <a:pt x="1107901" y="734690"/>
                    <a:pt x="1101022" y="741569"/>
                  </a:cubicBezTo>
                  <a:cubicBezTo>
                    <a:pt x="1094143" y="748448"/>
                    <a:pt x="1084813" y="752313"/>
                    <a:pt x="1075084" y="752313"/>
                  </a:cubicBezTo>
                  <a:lnTo>
                    <a:pt x="36681" y="752313"/>
                  </a:lnTo>
                  <a:cubicBezTo>
                    <a:pt x="26952" y="752313"/>
                    <a:pt x="17623" y="748448"/>
                    <a:pt x="10744" y="741569"/>
                  </a:cubicBezTo>
                  <a:cubicBezTo>
                    <a:pt x="3865" y="734690"/>
                    <a:pt x="0" y="725360"/>
                    <a:pt x="0" y="715632"/>
                  </a:cubicBezTo>
                  <a:lnTo>
                    <a:pt x="0" y="36681"/>
                  </a:lnTo>
                  <a:cubicBezTo>
                    <a:pt x="0" y="26952"/>
                    <a:pt x="3865" y="17623"/>
                    <a:pt x="10744" y="10744"/>
                  </a:cubicBezTo>
                  <a:cubicBezTo>
                    <a:pt x="17623" y="3865"/>
                    <a:pt x="26952" y="0"/>
                    <a:pt x="36681" y="0"/>
                  </a:cubicBezTo>
                  <a:close/>
                </a:path>
              </a:pathLst>
            </a:custGeom>
            <a:solidFill>
              <a:srgbClr val="FFFAF1"/>
            </a:solidFill>
            <a:ln w="9525" cap="sq">
              <a:solidFill>
                <a:srgbClr val="000000"/>
              </a:solidFill>
              <a:prstDash val="lgDash"/>
              <a:miter/>
            </a:ln>
          </p:spPr>
        </p:sp>
        <p:sp>
          <p:nvSpPr>
            <p:cNvPr name="TextBox 15" id="15"/>
            <p:cNvSpPr txBox="true"/>
            <p:nvPr/>
          </p:nvSpPr>
          <p:spPr>
            <a:xfrm>
              <a:off x="0" y="0"/>
              <a:ext cx="1111765" cy="752313"/>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Automated Caption Generation:</a:t>
              </a:r>
            </a:p>
            <a:p>
              <a:pPr algn="ctr">
                <a:lnSpc>
                  <a:spcPts val="2399"/>
                </a:lnSpc>
              </a:pPr>
            </a:p>
            <a:p>
              <a:pPr algn="just" marL="431799" indent="-215899" lvl="1">
                <a:lnSpc>
                  <a:spcPts val="2399"/>
                </a:lnSpc>
                <a:buFont typeface="Arial"/>
                <a:buChar char="•"/>
              </a:pPr>
              <a:r>
                <a:rPr lang="en-US" sz="1999">
                  <a:solidFill>
                    <a:srgbClr val="000000"/>
                  </a:solidFill>
                  <a:latin typeface="Arimo"/>
                  <a:ea typeface="Arimo"/>
                  <a:cs typeface="Arimo"/>
                  <a:sym typeface="Arimo"/>
                </a:rPr>
                <a:t>Highly accurate and detailed descriptions of found items generated by the BLIP model</a:t>
              </a:r>
            </a:p>
            <a:p>
              <a:pPr algn="just" marL="431799" indent="-215899" lvl="1">
                <a:lnSpc>
                  <a:spcPts val="2399"/>
                </a:lnSpc>
                <a:buFont typeface="Arial"/>
                <a:buChar char="•"/>
              </a:pPr>
              <a:r>
                <a:rPr lang="en-US" sz="1999">
                  <a:solidFill>
                    <a:srgbClr val="000000"/>
                  </a:solidFill>
                  <a:latin typeface="Arimo"/>
                  <a:ea typeface="Arimo"/>
                  <a:cs typeface="Arimo"/>
                  <a:sym typeface="Arimo"/>
                </a:rPr>
                <a:t>Consistent quality of captions across various types of items and image qualities</a:t>
              </a:r>
            </a:p>
            <a:p>
              <a:pPr algn="just">
                <a:lnSpc>
                  <a:spcPts val="2399"/>
                </a:lnSpc>
              </a:pPr>
            </a:p>
          </p:txBody>
        </p:sp>
      </p:grpSp>
      <p:grpSp>
        <p:nvGrpSpPr>
          <p:cNvPr name="Group 16" id="16"/>
          <p:cNvGrpSpPr/>
          <p:nvPr/>
        </p:nvGrpSpPr>
        <p:grpSpPr>
          <a:xfrm rot="0">
            <a:off x="7033383" y="3198529"/>
            <a:ext cx="4221233" cy="2856437"/>
            <a:chOff x="0" y="0"/>
            <a:chExt cx="1111765" cy="752313"/>
          </a:xfrm>
        </p:grpSpPr>
        <p:sp>
          <p:nvSpPr>
            <p:cNvPr name="Freeform 17" id="17"/>
            <p:cNvSpPr/>
            <p:nvPr/>
          </p:nvSpPr>
          <p:spPr>
            <a:xfrm flipH="false" flipV="false" rot="0">
              <a:off x="0" y="0"/>
              <a:ext cx="1111765" cy="752313"/>
            </a:xfrm>
            <a:custGeom>
              <a:avLst/>
              <a:gdLst/>
              <a:ahLst/>
              <a:cxnLst/>
              <a:rect r="r" b="b" t="t" l="l"/>
              <a:pathLst>
                <a:path h="752313" w="1111765">
                  <a:moveTo>
                    <a:pt x="36681" y="0"/>
                  </a:moveTo>
                  <a:lnTo>
                    <a:pt x="1075084" y="0"/>
                  </a:lnTo>
                  <a:cubicBezTo>
                    <a:pt x="1084813" y="0"/>
                    <a:pt x="1094143" y="3865"/>
                    <a:pt x="1101022" y="10744"/>
                  </a:cubicBezTo>
                  <a:cubicBezTo>
                    <a:pt x="1107901" y="17623"/>
                    <a:pt x="1111765" y="26952"/>
                    <a:pt x="1111765" y="36681"/>
                  </a:cubicBezTo>
                  <a:lnTo>
                    <a:pt x="1111765" y="715632"/>
                  </a:lnTo>
                  <a:cubicBezTo>
                    <a:pt x="1111765" y="725360"/>
                    <a:pt x="1107901" y="734690"/>
                    <a:pt x="1101022" y="741569"/>
                  </a:cubicBezTo>
                  <a:cubicBezTo>
                    <a:pt x="1094143" y="748448"/>
                    <a:pt x="1084813" y="752313"/>
                    <a:pt x="1075084" y="752313"/>
                  </a:cubicBezTo>
                  <a:lnTo>
                    <a:pt x="36681" y="752313"/>
                  </a:lnTo>
                  <a:cubicBezTo>
                    <a:pt x="26952" y="752313"/>
                    <a:pt x="17623" y="748448"/>
                    <a:pt x="10744" y="741569"/>
                  </a:cubicBezTo>
                  <a:cubicBezTo>
                    <a:pt x="3865" y="734690"/>
                    <a:pt x="0" y="725360"/>
                    <a:pt x="0" y="715632"/>
                  </a:cubicBezTo>
                  <a:lnTo>
                    <a:pt x="0" y="36681"/>
                  </a:lnTo>
                  <a:cubicBezTo>
                    <a:pt x="0" y="26952"/>
                    <a:pt x="3865" y="17623"/>
                    <a:pt x="10744" y="10744"/>
                  </a:cubicBezTo>
                  <a:cubicBezTo>
                    <a:pt x="17623" y="3865"/>
                    <a:pt x="26952" y="0"/>
                    <a:pt x="36681" y="0"/>
                  </a:cubicBezTo>
                  <a:close/>
                </a:path>
              </a:pathLst>
            </a:custGeom>
            <a:solidFill>
              <a:srgbClr val="FFFAF1"/>
            </a:solidFill>
            <a:ln w="9525" cap="sq">
              <a:solidFill>
                <a:srgbClr val="000000"/>
              </a:solidFill>
              <a:prstDash val="lgDash"/>
              <a:miter/>
            </a:ln>
          </p:spPr>
        </p:sp>
        <p:sp>
          <p:nvSpPr>
            <p:cNvPr name="TextBox 18" id="18"/>
            <p:cNvSpPr txBox="true"/>
            <p:nvPr/>
          </p:nvSpPr>
          <p:spPr>
            <a:xfrm>
              <a:off x="0" y="0"/>
              <a:ext cx="1111765" cy="752313"/>
            </a:xfrm>
            <a:prstGeom prst="rect">
              <a:avLst/>
            </a:prstGeom>
          </p:spPr>
          <p:txBody>
            <a:bodyPr anchor="ctr" rtlCol="false" tIns="50800" lIns="50800" bIns="50800" rIns="50800"/>
            <a:lstStyle/>
            <a:p>
              <a:pPr algn="r">
                <a:lnSpc>
                  <a:spcPts val="2399"/>
                </a:lnSpc>
              </a:pPr>
              <a:r>
                <a:rPr lang="en-US" b="true" sz="1999" i="true">
                  <a:solidFill>
                    <a:srgbClr val="000000"/>
                  </a:solidFill>
                  <a:latin typeface="Arimo Bold Italics"/>
                  <a:ea typeface="Arimo Bold Italics"/>
                  <a:cs typeface="Arimo Bold Italics"/>
                  <a:sym typeface="Arimo Bold Italics"/>
                </a:rPr>
                <a:t>Efficient Database Management:</a:t>
              </a:r>
            </a:p>
            <a:p>
              <a:pPr algn="r">
                <a:lnSpc>
                  <a:spcPts val="2399"/>
                </a:lnSpc>
              </a:pPr>
            </a:p>
            <a:p>
              <a:pPr algn="just" marL="431799" indent="-215899" lvl="1">
                <a:lnSpc>
                  <a:spcPts val="2399"/>
                </a:lnSpc>
                <a:buFont typeface="Arial"/>
                <a:buChar char="•"/>
              </a:pPr>
              <a:r>
                <a:rPr lang="en-US" sz="1999">
                  <a:solidFill>
                    <a:srgbClr val="000000"/>
                  </a:solidFill>
                  <a:latin typeface="Arimo"/>
                  <a:ea typeface="Arimo"/>
                  <a:cs typeface="Arimo"/>
                  <a:sym typeface="Arimo"/>
                </a:rPr>
                <a:t>A well-organized, searchable database of found items, including images, captions, and metadata</a:t>
              </a:r>
            </a:p>
            <a:p>
              <a:pPr algn="just" marL="431799" indent="-215899" lvl="1">
                <a:lnSpc>
                  <a:spcPts val="2399"/>
                </a:lnSpc>
                <a:buFont typeface="Arial"/>
                <a:buChar char="•"/>
              </a:pPr>
              <a:r>
                <a:rPr lang="en-US" sz="1999">
                  <a:solidFill>
                    <a:srgbClr val="000000"/>
                  </a:solidFill>
                  <a:latin typeface="Arimo"/>
                  <a:ea typeface="Arimo"/>
                  <a:cs typeface="Arimo"/>
                  <a:sym typeface="Arimo"/>
                </a:rPr>
                <a:t>Fa</a:t>
              </a:r>
              <a:r>
                <a:rPr lang="en-US" sz="1999">
                  <a:solidFill>
                    <a:srgbClr val="000000"/>
                  </a:solidFill>
                  <a:latin typeface="Arimo"/>
                  <a:ea typeface="Arimo"/>
                  <a:cs typeface="Arimo"/>
                  <a:sym typeface="Arimo"/>
                </a:rPr>
                <a:t>st retrieval and comparison of items for matching purposes</a:t>
              </a:r>
            </a:p>
            <a:p>
              <a:pPr algn="just">
                <a:lnSpc>
                  <a:spcPts val="2399"/>
                </a:lnSpc>
              </a:pPr>
            </a:p>
          </p:txBody>
        </p:sp>
      </p:grpSp>
      <p:grpSp>
        <p:nvGrpSpPr>
          <p:cNvPr name="Group 19" id="19"/>
          <p:cNvGrpSpPr/>
          <p:nvPr/>
        </p:nvGrpSpPr>
        <p:grpSpPr>
          <a:xfrm rot="0">
            <a:off x="1798336" y="6205736"/>
            <a:ext cx="4221233" cy="2561200"/>
            <a:chOff x="0" y="0"/>
            <a:chExt cx="1111765" cy="674555"/>
          </a:xfrm>
        </p:grpSpPr>
        <p:sp>
          <p:nvSpPr>
            <p:cNvPr name="Freeform 20" id="20"/>
            <p:cNvSpPr/>
            <p:nvPr/>
          </p:nvSpPr>
          <p:spPr>
            <a:xfrm flipH="false" flipV="false" rot="0">
              <a:off x="0" y="0"/>
              <a:ext cx="1111765" cy="674555"/>
            </a:xfrm>
            <a:custGeom>
              <a:avLst/>
              <a:gdLst/>
              <a:ahLst/>
              <a:cxnLst/>
              <a:rect r="r" b="b" t="t" l="l"/>
              <a:pathLst>
                <a:path h="674555" w="1111765">
                  <a:moveTo>
                    <a:pt x="36681" y="0"/>
                  </a:moveTo>
                  <a:lnTo>
                    <a:pt x="1075084" y="0"/>
                  </a:lnTo>
                  <a:cubicBezTo>
                    <a:pt x="1084813" y="0"/>
                    <a:pt x="1094143" y="3865"/>
                    <a:pt x="1101022" y="10744"/>
                  </a:cubicBezTo>
                  <a:cubicBezTo>
                    <a:pt x="1107901" y="17623"/>
                    <a:pt x="1111765" y="26952"/>
                    <a:pt x="1111765" y="36681"/>
                  </a:cubicBezTo>
                  <a:lnTo>
                    <a:pt x="1111765" y="637874"/>
                  </a:lnTo>
                  <a:cubicBezTo>
                    <a:pt x="1111765" y="647602"/>
                    <a:pt x="1107901" y="656932"/>
                    <a:pt x="1101022" y="663811"/>
                  </a:cubicBezTo>
                  <a:cubicBezTo>
                    <a:pt x="1094143" y="670690"/>
                    <a:pt x="1084813" y="674555"/>
                    <a:pt x="1075084" y="674555"/>
                  </a:cubicBezTo>
                  <a:lnTo>
                    <a:pt x="36681" y="674555"/>
                  </a:lnTo>
                  <a:cubicBezTo>
                    <a:pt x="26952" y="674555"/>
                    <a:pt x="17623" y="670690"/>
                    <a:pt x="10744" y="663811"/>
                  </a:cubicBezTo>
                  <a:cubicBezTo>
                    <a:pt x="3865" y="656932"/>
                    <a:pt x="0" y="647602"/>
                    <a:pt x="0" y="637874"/>
                  </a:cubicBezTo>
                  <a:lnTo>
                    <a:pt x="0" y="36681"/>
                  </a:lnTo>
                  <a:cubicBezTo>
                    <a:pt x="0" y="26952"/>
                    <a:pt x="3865" y="17623"/>
                    <a:pt x="10744" y="10744"/>
                  </a:cubicBezTo>
                  <a:cubicBezTo>
                    <a:pt x="17623" y="3865"/>
                    <a:pt x="26952" y="0"/>
                    <a:pt x="36681" y="0"/>
                  </a:cubicBezTo>
                  <a:close/>
                </a:path>
              </a:pathLst>
            </a:custGeom>
            <a:solidFill>
              <a:srgbClr val="FFFAF1"/>
            </a:solidFill>
            <a:ln w="9525" cap="sq">
              <a:solidFill>
                <a:srgbClr val="000000"/>
              </a:solidFill>
              <a:prstDash val="lgDash"/>
              <a:miter/>
            </a:ln>
          </p:spPr>
        </p:sp>
        <p:sp>
          <p:nvSpPr>
            <p:cNvPr name="TextBox 21" id="21"/>
            <p:cNvSpPr txBox="true"/>
            <p:nvPr/>
          </p:nvSpPr>
          <p:spPr>
            <a:xfrm>
              <a:off x="0" y="0"/>
              <a:ext cx="1111765" cy="674555"/>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Real-Time Notifications:</a:t>
              </a:r>
            </a:p>
            <a:p>
              <a:pPr algn="ctr">
                <a:lnSpc>
                  <a:spcPts val="2399"/>
                </a:lnSpc>
              </a:pPr>
            </a:p>
            <a:p>
              <a:pPr algn="just" marL="431799" indent="-215899" lvl="1">
                <a:lnSpc>
                  <a:spcPts val="2399"/>
                </a:lnSpc>
                <a:buFont typeface="Arial"/>
                <a:buChar char="•"/>
              </a:pPr>
              <a:r>
                <a:rPr lang="en-US" sz="1999">
                  <a:solidFill>
                    <a:srgbClr val="000000"/>
                  </a:solidFill>
                  <a:latin typeface="Arimo"/>
                  <a:ea typeface="Arimo"/>
                  <a:cs typeface="Arimo"/>
                  <a:sym typeface="Arimo"/>
                </a:rPr>
                <a:t>Instant alerts to users when potential matches for their lost items are found</a:t>
              </a:r>
            </a:p>
            <a:p>
              <a:pPr algn="just" marL="431799" indent="-215899" lvl="1">
                <a:lnSpc>
                  <a:spcPts val="2399"/>
                </a:lnSpc>
                <a:buFont typeface="Arial"/>
                <a:buChar char="•"/>
              </a:pPr>
              <a:r>
                <a:rPr lang="en-US" sz="1999">
                  <a:solidFill>
                    <a:srgbClr val="000000"/>
                  </a:solidFill>
                  <a:latin typeface="Arimo"/>
                  <a:ea typeface="Arimo"/>
                  <a:cs typeface="Arimo"/>
                  <a:sym typeface="Arimo"/>
                </a:rPr>
                <a:t>Reduced time between item loss and recovery</a:t>
              </a:r>
            </a:p>
            <a:p>
              <a:pPr algn="just">
                <a:lnSpc>
                  <a:spcPts val="2399"/>
                </a:lnSpc>
              </a:pPr>
            </a:p>
          </p:txBody>
        </p:sp>
      </p:grpSp>
      <p:grpSp>
        <p:nvGrpSpPr>
          <p:cNvPr name="Group 22" id="22"/>
          <p:cNvGrpSpPr/>
          <p:nvPr/>
        </p:nvGrpSpPr>
        <p:grpSpPr>
          <a:xfrm rot="0">
            <a:off x="7033383" y="6205736"/>
            <a:ext cx="4221233" cy="2561200"/>
            <a:chOff x="0" y="0"/>
            <a:chExt cx="1111765" cy="674555"/>
          </a:xfrm>
        </p:grpSpPr>
        <p:sp>
          <p:nvSpPr>
            <p:cNvPr name="Freeform 23" id="23"/>
            <p:cNvSpPr/>
            <p:nvPr/>
          </p:nvSpPr>
          <p:spPr>
            <a:xfrm flipH="false" flipV="false" rot="0">
              <a:off x="0" y="0"/>
              <a:ext cx="1111765" cy="674555"/>
            </a:xfrm>
            <a:custGeom>
              <a:avLst/>
              <a:gdLst/>
              <a:ahLst/>
              <a:cxnLst/>
              <a:rect r="r" b="b" t="t" l="l"/>
              <a:pathLst>
                <a:path h="674555" w="1111765">
                  <a:moveTo>
                    <a:pt x="36681" y="0"/>
                  </a:moveTo>
                  <a:lnTo>
                    <a:pt x="1075084" y="0"/>
                  </a:lnTo>
                  <a:cubicBezTo>
                    <a:pt x="1084813" y="0"/>
                    <a:pt x="1094143" y="3865"/>
                    <a:pt x="1101022" y="10744"/>
                  </a:cubicBezTo>
                  <a:cubicBezTo>
                    <a:pt x="1107901" y="17623"/>
                    <a:pt x="1111765" y="26952"/>
                    <a:pt x="1111765" y="36681"/>
                  </a:cubicBezTo>
                  <a:lnTo>
                    <a:pt x="1111765" y="637874"/>
                  </a:lnTo>
                  <a:cubicBezTo>
                    <a:pt x="1111765" y="647602"/>
                    <a:pt x="1107901" y="656932"/>
                    <a:pt x="1101022" y="663811"/>
                  </a:cubicBezTo>
                  <a:cubicBezTo>
                    <a:pt x="1094143" y="670690"/>
                    <a:pt x="1084813" y="674555"/>
                    <a:pt x="1075084" y="674555"/>
                  </a:cubicBezTo>
                  <a:lnTo>
                    <a:pt x="36681" y="674555"/>
                  </a:lnTo>
                  <a:cubicBezTo>
                    <a:pt x="26952" y="674555"/>
                    <a:pt x="17623" y="670690"/>
                    <a:pt x="10744" y="663811"/>
                  </a:cubicBezTo>
                  <a:cubicBezTo>
                    <a:pt x="3865" y="656932"/>
                    <a:pt x="0" y="647602"/>
                    <a:pt x="0" y="637874"/>
                  </a:cubicBezTo>
                  <a:lnTo>
                    <a:pt x="0" y="36681"/>
                  </a:lnTo>
                  <a:cubicBezTo>
                    <a:pt x="0" y="26952"/>
                    <a:pt x="3865" y="17623"/>
                    <a:pt x="10744" y="10744"/>
                  </a:cubicBezTo>
                  <a:cubicBezTo>
                    <a:pt x="17623" y="3865"/>
                    <a:pt x="26952" y="0"/>
                    <a:pt x="36681" y="0"/>
                  </a:cubicBezTo>
                  <a:close/>
                </a:path>
              </a:pathLst>
            </a:custGeom>
            <a:solidFill>
              <a:srgbClr val="FFFAF1"/>
            </a:solidFill>
            <a:ln w="9525" cap="sq">
              <a:solidFill>
                <a:srgbClr val="000000"/>
              </a:solidFill>
              <a:prstDash val="lgDash"/>
              <a:miter/>
            </a:ln>
          </p:spPr>
        </p:sp>
        <p:sp>
          <p:nvSpPr>
            <p:cNvPr name="TextBox 24" id="24"/>
            <p:cNvSpPr txBox="true"/>
            <p:nvPr/>
          </p:nvSpPr>
          <p:spPr>
            <a:xfrm>
              <a:off x="0" y="0"/>
              <a:ext cx="1111765" cy="674555"/>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User Satisfaction:</a:t>
              </a:r>
            </a:p>
            <a:p>
              <a:pPr algn="ctr">
                <a:lnSpc>
                  <a:spcPts val="2399"/>
                </a:lnSpc>
              </a:pPr>
            </a:p>
            <a:p>
              <a:pPr algn="just" marL="431799" indent="-215899" lvl="1">
                <a:lnSpc>
                  <a:spcPts val="2399"/>
                </a:lnSpc>
                <a:buFont typeface="Arial"/>
                <a:buChar char="•"/>
              </a:pPr>
              <a:r>
                <a:rPr lang="en-US" sz="1999">
                  <a:solidFill>
                    <a:srgbClr val="000000"/>
                  </a:solidFill>
                  <a:latin typeface="Arimo"/>
                  <a:ea typeface="Arimo"/>
                  <a:cs typeface="Arimo"/>
                  <a:sym typeface="Arimo"/>
                </a:rPr>
                <a:t>Measurable reduction in time and effort required to find lost items</a:t>
              </a:r>
            </a:p>
            <a:p>
              <a:pPr algn="just" marL="431799" indent="-215899" lvl="1">
                <a:lnSpc>
                  <a:spcPts val="2399"/>
                </a:lnSpc>
                <a:buFont typeface="Arial"/>
                <a:buChar char="•"/>
              </a:pPr>
              <a:r>
                <a:rPr lang="en-US" sz="1999">
                  <a:solidFill>
                    <a:srgbClr val="000000"/>
                  </a:solidFill>
                  <a:latin typeface="Arimo"/>
                  <a:ea typeface="Arimo"/>
                  <a:cs typeface="Arimo"/>
                  <a:sym typeface="Arimo"/>
                </a:rPr>
                <a:t>P</a:t>
              </a:r>
              <a:r>
                <a:rPr lang="en-US" sz="1999">
                  <a:solidFill>
                    <a:srgbClr val="000000"/>
                  </a:solidFill>
                  <a:latin typeface="Arimo"/>
                  <a:ea typeface="Arimo"/>
                  <a:cs typeface="Arimo"/>
                  <a:sym typeface="Arimo"/>
                </a:rPr>
                <a:t>ositive user feedback on the system's ease of use and effectiveness</a:t>
              </a:r>
            </a:p>
          </p:txBody>
        </p:sp>
      </p:grpSp>
      <p:grpSp>
        <p:nvGrpSpPr>
          <p:cNvPr name="Group 25" id="25"/>
          <p:cNvGrpSpPr/>
          <p:nvPr/>
        </p:nvGrpSpPr>
        <p:grpSpPr>
          <a:xfrm rot="0">
            <a:off x="12131187" y="6205736"/>
            <a:ext cx="4487392" cy="2561200"/>
            <a:chOff x="0" y="0"/>
            <a:chExt cx="1181865" cy="674555"/>
          </a:xfrm>
        </p:grpSpPr>
        <p:sp>
          <p:nvSpPr>
            <p:cNvPr name="Freeform 26" id="26"/>
            <p:cNvSpPr/>
            <p:nvPr/>
          </p:nvSpPr>
          <p:spPr>
            <a:xfrm flipH="false" flipV="false" rot="0">
              <a:off x="0" y="0"/>
              <a:ext cx="1181865" cy="674555"/>
            </a:xfrm>
            <a:custGeom>
              <a:avLst/>
              <a:gdLst/>
              <a:ahLst/>
              <a:cxnLst/>
              <a:rect r="r" b="b" t="t" l="l"/>
              <a:pathLst>
                <a:path h="674555" w="1181865">
                  <a:moveTo>
                    <a:pt x="34505" y="0"/>
                  </a:moveTo>
                  <a:lnTo>
                    <a:pt x="1147359" y="0"/>
                  </a:lnTo>
                  <a:cubicBezTo>
                    <a:pt x="1156511" y="0"/>
                    <a:pt x="1165287" y="3635"/>
                    <a:pt x="1171758" y="10106"/>
                  </a:cubicBezTo>
                  <a:cubicBezTo>
                    <a:pt x="1178229" y="16577"/>
                    <a:pt x="1181865" y="25354"/>
                    <a:pt x="1181865" y="34505"/>
                  </a:cubicBezTo>
                  <a:lnTo>
                    <a:pt x="1181865" y="640050"/>
                  </a:lnTo>
                  <a:cubicBezTo>
                    <a:pt x="1181865" y="649201"/>
                    <a:pt x="1178229" y="657978"/>
                    <a:pt x="1171758" y="664448"/>
                  </a:cubicBezTo>
                  <a:cubicBezTo>
                    <a:pt x="1165287" y="670920"/>
                    <a:pt x="1156511" y="674555"/>
                    <a:pt x="1147359" y="674555"/>
                  </a:cubicBezTo>
                  <a:lnTo>
                    <a:pt x="34505" y="674555"/>
                  </a:lnTo>
                  <a:cubicBezTo>
                    <a:pt x="25354" y="674555"/>
                    <a:pt x="16577" y="670920"/>
                    <a:pt x="10106" y="664448"/>
                  </a:cubicBezTo>
                  <a:cubicBezTo>
                    <a:pt x="3635" y="657978"/>
                    <a:pt x="0" y="649201"/>
                    <a:pt x="0" y="640050"/>
                  </a:cubicBezTo>
                  <a:lnTo>
                    <a:pt x="0" y="34505"/>
                  </a:lnTo>
                  <a:cubicBezTo>
                    <a:pt x="0" y="25354"/>
                    <a:pt x="3635" y="16577"/>
                    <a:pt x="10106" y="10106"/>
                  </a:cubicBezTo>
                  <a:cubicBezTo>
                    <a:pt x="16577" y="3635"/>
                    <a:pt x="25354" y="0"/>
                    <a:pt x="34505" y="0"/>
                  </a:cubicBezTo>
                  <a:close/>
                </a:path>
              </a:pathLst>
            </a:custGeom>
            <a:solidFill>
              <a:srgbClr val="FFFAF1"/>
            </a:solidFill>
            <a:ln w="9525" cap="sq">
              <a:solidFill>
                <a:srgbClr val="000000"/>
              </a:solidFill>
              <a:prstDash val="lgDash"/>
              <a:miter/>
            </a:ln>
          </p:spPr>
        </p:sp>
        <p:sp>
          <p:nvSpPr>
            <p:cNvPr name="TextBox 27" id="27"/>
            <p:cNvSpPr txBox="true"/>
            <p:nvPr/>
          </p:nvSpPr>
          <p:spPr>
            <a:xfrm>
              <a:off x="0" y="0"/>
              <a:ext cx="1181865" cy="674555"/>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Scalability:</a:t>
              </a:r>
            </a:p>
            <a:p>
              <a:pPr algn="ctr">
                <a:lnSpc>
                  <a:spcPts val="2399"/>
                </a:lnSpc>
              </a:pPr>
            </a:p>
            <a:p>
              <a:pPr algn="just" marL="431799" indent="-215899" lvl="1">
                <a:lnSpc>
                  <a:spcPts val="2399"/>
                </a:lnSpc>
                <a:buFont typeface="Arial"/>
                <a:buChar char="•"/>
              </a:pPr>
              <a:r>
                <a:rPr lang="en-US" sz="1999">
                  <a:solidFill>
                    <a:srgbClr val="000000"/>
                  </a:solidFill>
                  <a:latin typeface="Arimo"/>
                  <a:ea typeface="Arimo"/>
                  <a:cs typeface="Arimo"/>
                  <a:sym typeface="Arimo"/>
                </a:rPr>
                <a:t>Successful handling of a large number of items and users without significant performance degradation</a:t>
              </a:r>
            </a:p>
            <a:p>
              <a:pPr algn="just" marL="431799" indent="-215899" lvl="1">
                <a:lnSpc>
                  <a:spcPts val="2399"/>
                </a:lnSpc>
                <a:buFont typeface="Arial"/>
                <a:buChar char="•"/>
              </a:pPr>
              <a:r>
                <a:rPr lang="en-US" sz="1999">
                  <a:solidFill>
                    <a:srgbClr val="000000"/>
                  </a:solidFill>
                  <a:latin typeface="Arimo"/>
                  <a:ea typeface="Arimo"/>
                  <a:cs typeface="Arimo"/>
                  <a:sym typeface="Arimo"/>
                </a:rPr>
                <a:t>Ability to deploy the system across multiple locations or organizations</a:t>
              </a:r>
            </a:p>
          </p:txBody>
        </p:sp>
      </p:grpSp>
      <p:grpSp>
        <p:nvGrpSpPr>
          <p:cNvPr name="Group 28" id="28"/>
          <p:cNvGrpSpPr/>
          <p:nvPr/>
        </p:nvGrpSpPr>
        <p:grpSpPr>
          <a:xfrm rot="0">
            <a:off x="12264267" y="3196898"/>
            <a:ext cx="4221233" cy="2856437"/>
            <a:chOff x="0" y="0"/>
            <a:chExt cx="1111765" cy="752313"/>
          </a:xfrm>
        </p:grpSpPr>
        <p:sp>
          <p:nvSpPr>
            <p:cNvPr name="Freeform 29" id="29"/>
            <p:cNvSpPr/>
            <p:nvPr/>
          </p:nvSpPr>
          <p:spPr>
            <a:xfrm flipH="false" flipV="false" rot="0">
              <a:off x="0" y="0"/>
              <a:ext cx="1111765" cy="752313"/>
            </a:xfrm>
            <a:custGeom>
              <a:avLst/>
              <a:gdLst/>
              <a:ahLst/>
              <a:cxnLst/>
              <a:rect r="r" b="b" t="t" l="l"/>
              <a:pathLst>
                <a:path h="752313" w="1111765">
                  <a:moveTo>
                    <a:pt x="36681" y="0"/>
                  </a:moveTo>
                  <a:lnTo>
                    <a:pt x="1075084" y="0"/>
                  </a:lnTo>
                  <a:cubicBezTo>
                    <a:pt x="1084813" y="0"/>
                    <a:pt x="1094143" y="3865"/>
                    <a:pt x="1101022" y="10744"/>
                  </a:cubicBezTo>
                  <a:cubicBezTo>
                    <a:pt x="1107901" y="17623"/>
                    <a:pt x="1111765" y="26952"/>
                    <a:pt x="1111765" y="36681"/>
                  </a:cubicBezTo>
                  <a:lnTo>
                    <a:pt x="1111765" y="715632"/>
                  </a:lnTo>
                  <a:cubicBezTo>
                    <a:pt x="1111765" y="725360"/>
                    <a:pt x="1107901" y="734690"/>
                    <a:pt x="1101022" y="741569"/>
                  </a:cubicBezTo>
                  <a:cubicBezTo>
                    <a:pt x="1094143" y="748448"/>
                    <a:pt x="1084813" y="752313"/>
                    <a:pt x="1075084" y="752313"/>
                  </a:cubicBezTo>
                  <a:lnTo>
                    <a:pt x="36681" y="752313"/>
                  </a:lnTo>
                  <a:cubicBezTo>
                    <a:pt x="26952" y="752313"/>
                    <a:pt x="17623" y="748448"/>
                    <a:pt x="10744" y="741569"/>
                  </a:cubicBezTo>
                  <a:cubicBezTo>
                    <a:pt x="3865" y="734690"/>
                    <a:pt x="0" y="725360"/>
                    <a:pt x="0" y="715632"/>
                  </a:cubicBezTo>
                  <a:lnTo>
                    <a:pt x="0" y="36681"/>
                  </a:lnTo>
                  <a:cubicBezTo>
                    <a:pt x="0" y="26952"/>
                    <a:pt x="3865" y="17623"/>
                    <a:pt x="10744" y="10744"/>
                  </a:cubicBezTo>
                  <a:cubicBezTo>
                    <a:pt x="17623" y="3865"/>
                    <a:pt x="26952" y="0"/>
                    <a:pt x="36681" y="0"/>
                  </a:cubicBezTo>
                  <a:close/>
                </a:path>
              </a:pathLst>
            </a:custGeom>
            <a:solidFill>
              <a:srgbClr val="FFFAF1"/>
            </a:solidFill>
            <a:ln w="9525" cap="sq">
              <a:solidFill>
                <a:srgbClr val="000000"/>
              </a:solidFill>
              <a:prstDash val="lgDash"/>
              <a:miter/>
            </a:ln>
          </p:spPr>
        </p:sp>
        <p:sp>
          <p:nvSpPr>
            <p:cNvPr name="TextBox 30" id="30"/>
            <p:cNvSpPr txBox="true"/>
            <p:nvPr/>
          </p:nvSpPr>
          <p:spPr>
            <a:xfrm>
              <a:off x="0" y="0"/>
              <a:ext cx="1111765" cy="752313"/>
            </a:xfrm>
            <a:prstGeom prst="rect">
              <a:avLst/>
            </a:prstGeom>
          </p:spPr>
          <p:txBody>
            <a:bodyPr anchor="ctr" rtlCol="false" tIns="50800" lIns="50800" bIns="50800" rIns="50800"/>
            <a:lstStyle/>
            <a:p>
              <a:pPr algn="ctr">
                <a:lnSpc>
                  <a:spcPts val="2399"/>
                </a:lnSpc>
              </a:pPr>
              <a:r>
                <a:rPr lang="en-US" b="true" sz="1999" i="true">
                  <a:solidFill>
                    <a:srgbClr val="000000"/>
                  </a:solidFill>
                  <a:latin typeface="Arimo Bold Italics"/>
                  <a:ea typeface="Arimo Bold Italics"/>
                  <a:cs typeface="Arimo Bold Italics"/>
                  <a:sym typeface="Arimo Bold Italics"/>
                </a:rPr>
                <a:t>High Matching Accuracy:</a:t>
              </a:r>
            </a:p>
            <a:p>
              <a:pPr algn="ctr">
                <a:lnSpc>
                  <a:spcPts val="2399"/>
                </a:lnSpc>
              </a:pPr>
            </a:p>
            <a:p>
              <a:pPr algn="just" marL="431799" indent="-215899" lvl="1">
                <a:lnSpc>
                  <a:spcPts val="2399"/>
                </a:lnSpc>
                <a:buFont typeface="Arial"/>
                <a:buChar char="•"/>
              </a:pPr>
              <a:r>
                <a:rPr lang="en-US" sz="1999">
                  <a:solidFill>
                    <a:srgbClr val="000000"/>
                  </a:solidFill>
                  <a:latin typeface="Arimo"/>
                  <a:ea typeface="Arimo"/>
                  <a:cs typeface="Arimo"/>
                  <a:sym typeface="Arimo"/>
                </a:rPr>
                <a:t>Significant improvement in matching accuracy compared to traditional keyword-based systems</a:t>
              </a:r>
            </a:p>
            <a:p>
              <a:pPr algn="just" marL="431799" indent="-215899" lvl="1">
                <a:lnSpc>
                  <a:spcPts val="2399"/>
                </a:lnSpc>
                <a:buFont typeface="Arial"/>
                <a:buChar char="•"/>
              </a:pPr>
              <a:r>
                <a:rPr lang="en-US" sz="1999">
                  <a:solidFill>
                    <a:srgbClr val="000000"/>
                  </a:solidFill>
                  <a:latin typeface="Arimo"/>
                  <a:ea typeface="Arimo"/>
                  <a:cs typeface="Arimo"/>
                  <a:sym typeface="Arimo"/>
                </a:rPr>
                <a:t>Low false positive rate, ensuring users are not overwhelmed with incorrect matches</a:t>
              </a:r>
            </a:p>
          </p:txBody>
        </p:sp>
      </p:grpSp>
    </p:spTree>
  </p:cSld>
  <p:clrMapOvr>
    <a:masterClrMapping/>
  </p:clrMapOvr>
  <p:transition spd="slow">
    <p:push dir="r"/>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12942"/>
            <a:ext cx="18288000" cy="1074039"/>
            <a:chOff x="0" y="0"/>
            <a:chExt cx="24384000" cy="1432052"/>
          </a:xfrm>
        </p:grpSpPr>
        <p:sp>
          <p:nvSpPr>
            <p:cNvPr name="Freeform 3" id="3"/>
            <p:cNvSpPr/>
            <p:nvPr/>
          </p:nvSpPr>
          <p:spPr>
            <a:xfrm flipH="false" flipV="false" rot="0">
              <a:off x="0" y="0"/>
              <a:ext cx="24384000" cy="1432052"/>
            </a:xfrm>
            <a:custGeom>
              <a:avLst/>
              <a:gdLst/>
              <a:ahLst/>
              <a:cxnLst/>
              <a:rect r="r" b="b" t="t" l="l"/>
              <a:pathLst>
                <a:path h="1432052" w="24384000">
                  <a:moveTo>
                    <a:pt x="0" y="0"/>
                  </a:moveTo>
                  <a:lnTo>
                    <a:pt x="24384000" y="0"/>
                  </a:lnTo>
                  <a:lnTo>
                    <a:pt x="24384000" y="1432052"/>
                  </a:lnTo>
                  <a:lnTo>
                    <a:pt x="0" y="1432052"/>
                  </a:lnTo>
                  <a:lnTo>
                    <a:pt x="0" y="0"/>
                  </a:lnTo>
                  <a:close/>
                </a:path>
              </a:pathLst>
            </a:custGeom>
            <a:blipFill>
              <a:blip r:embed="rId2"/>
              <a:stretch>
                <a:fillRect l="0" t="-29634" r="0" b="-29634"/>
              </a:stretch>
            </a:blipFill>
          </p:spPr>
        </p:sp>
      </p:grpSp>
      <p:grpSp>
        <p:nvGrpSpPr>
          <p:cNvPr name="Group 4" id="4"/>
          <p:cNvGrpSpPr/>
          <p:nvPr/>
        </p:nvGrpSpPr>
        <p:grpSpPr>
          <a:xfrm rot="0">
            <a:off x="15449779" y="0"/>
            <a:ext cx="2838221" cy="1309592"/>
            <a:chOff x="0" y="0"/>
            <a:chExt cx="3784295" cy="1746123"/>
          </a:xfrm>
        </p:grpSpPr>
        <p:sp>
          <p:nvSpPr>
            <p:cNvPr name="Freeform 5" id="5"/>
            <p:cNvSpPr/>
            <p:nvPr/>
          </p:nvSpPr>
          <p:spPr>
            <a:xfrm flipH="false" flipV="false" rot="0">
              <a:off x="0" y="0"/>
              <a:ext cx="3784346" cy="1746123"/>
            </a:xfrm>
            <a:custGeom>
              <a:avLst/>
              <a:gdLst/>
              <a:ahLst/>
              <a:cxnLst/>
              <a:rect r="r" b="b" t="t" l="l"/>
              <a:pathLst>
                <a:path h="1746123" w="3784346">
                  <a:moveTo>
                    <a:pt x="0" y="0"/>
                  </a:moveTo>
                  <a:lnTo>
                    <a:pt x="3784346" y="0"/>
                  </a:lnTo>
                  <a:lnTo>
                    <a:pt x="3784346" y="1746123"/>
                  </a:lnTo>
                  <a:lnTo>
                    <a:pt x="0" y="1746123"/>
                  </a:lnTo>
                  <a:lnTo>
                    <a:pt x="0" y="0"/>
                  </a:lnTo>
                  <a:close/>
                </a:path>
              </a:pathLst>
            </a:custGeom>
            <a:blipFill>
              <a:blip r:embed="rId3"/>
              <a:stretch>
                <a:fillRect l="0" t="-4734" r="1" b="-4734"/>
              </a:stretch>
            </a:blipFill>
          </p:spPr>
        </p:sp>
      </p:grpSp>
      <p:sp>
        <p:nvSpPr>
          <p:cNvPr name="Freeform 6" id="6"/>
          <p:cNvSpPr/>
          <p:nvPr/>
        </p:nvSpPr>
        <p:spPr>
          <a:xfrm flipH="false" flipV="false" rot="0">
            <a:off x="2550229" y="-71942"/>
            <a:ext cx="13187543" cy="1100642"/>
          </a:xfrm>
          <a:custGeom>
            <a:avLst/>
            <a:gdLst/>
            <a:ahLst/>
            <a:cxnLst/>
            <a:rect r="r" b="b" t="t" l="l"/>
            <a:pathLst>
              <a:path h="1100642" w="13187543">
                <a:moveTo>
                  <a:pt x="0" y="0"/>
                </a:moveTo>
                <a:lnTo>
                  <a:pt x="13187543" y="0"/>
                </a:lnTo>
                <a:lnTo>
                  <a:pt x="13187543" y="1100642"/>
                </a:lnTo>
                <a:lnTo>
                  <a:pt x="0" y="1100642"/>
                </a:lnTo>
                <a:lnTo>
                  <a:pt x="0" y="0"/>
                </a:lnTo>
                <a:close/>
              </a:path>
            </a:pathLst>
          </a:custGeom>
          <a:blipFill>
            <a:blip r:embed="rId4">
              <a:extLst>
                <a:ext uri="{96DAC541-7B7A-43D3-8B79-37D633B846F1}">
                  <asvg:svgBlip xmlns:asvg="http://schemas.microsoft.com/office/drawing/2016/SVG/main" r:embed="rId5"/>
                </a:ext>
              </a:extLst>
            </a:blip>
            <a:stretch>
              <a:fillRect l="0" t="-175" r="0" b="-175"/>
            </a:stretch>
          </a:blipFill>
        </p:spPr>
      </p:sp>
      <p:grpSp>
        <p:nvGrpSpPr>
          <p:cNvPr name="Group 7" id="7"/>
          <p:cNvGrpSpPr/>
          <p:nvPr/>
        </p:nvGrpSpPr>
        <p:grpSpPr>
          <a:xfrm rot="0">
            <a:off x="0" y="348"/>
            <a:ext cx="2457498" cy="2076259"/>
            <a:chOff x="0" y="0"/>
            <a:chExt cx="3276664" cy="2768345"/>
          </a:xfrm>
        </p:grpSpPr>
        <p:sp>
          <p:nvSpPr>
            <p:cNvPr name="Freeform 8" id="8"/>
            <p:cNvSpPr/>
            <p:nvPr/>
          </p:nvSpPr>
          <p:spPr>
            <a:xfrm flipH="false" flipV="false" rot="0">
              <a:off x="0" y="0"/>
              <a:ext cx="3276600" cy="2768346"/>
            </a:xfrm>
            <a:custGeom>
              <a:avLst/>
              <a:gdLst/>
              <a:ahLst/>
              <a:cxnLst/>
              <a:rect r="r" b="b" t="t" l="l"/>
              <a:pathLst>
                <a:path h="2768346" w="3276600">
                  <a:moveTo>
                    <a:pt x="0" y="0"/>
                  </a:moveTo>
                  <a:lnTo>
                    <a:pt x="3276600" y="0"/>
                  </a:lnTo>
                  <a:lnTo>
                    <a:pt x="3276600" y="2768346"/>
                  </a:lnTo>
                  <a:lnTo>
                    <a:pt x="0" y="2768346"/>
                  </a:lnTo>
                  <a:lnTo>
                    <a:pt x="0" y="0"/>
                  </a:lnTo>
                  <a:close/>
                </a:path>
              </a:pathLst>
            </a:custGeom>
            <a:blipFill>
              <a:blip r:embed="rId6"/>
              <a:stretch>
                <a:fillRect l="-4916" t="0" r="-4918" b="0"/>
              </a:stretch>
            </a:blipFill>
          </p:spPr>
        </p:sp>
      </p:grpSp>
      <p:grpSp>
        <p:nvGrpSpPr>
          <p:cNvPr name="Group 9" id="9"/>
          <p:cNvGrpSpPr/>
          <p:nvPr/>
        </p:nvGrpSpPr>
        <p:grpSpPr>
          <a:xfrm rot="0">
            <a:off x="416617" y="1884679"/>
            <a:ext cx="17434392" cy="7128198"/>
            <a:chOff x="0" y="0"/>
            <a:chExt cx="4591774" cy="1877386"/>
          </a:xfrm>
        </p:grpSpPr>
        <p:sp>
          <p:nvSpPr>
            <p:cNvPr name="Freeform 10" id="10"/>
            <p:cNvSpPr/>
            <p:nvPr/>
          </p:nvSpPr>
          <p:spPr>
            <a:xfrm flipH="false" flipV="false" rot="0">
              <a:off x="0" y="0"/>
              <a:ext cx="4591774" cy="1877386"/>
            </a:xfrm>
            <a:custGeom>
              <a:avLst/>
              <a:gdLst/>
              <a:ahLst/>
              <a:cxnLst/>
              <a:rect r="r" b="b" t="t" l="l"/>
              <a:pathLst>
                <a:path h="1877386" w="4591774">
                  <a:moveTo>
                    <a:pt x="8881" y="0"/>
                  </a:moveTo>
                  <a:lnTo>
                    <a:pt x="4582893" y="0"/>
                  </a:lnTo>
                  <a:cubicBezTo>
                    <a:pt x="4585248" y="0"/>
                    <a:pt x="4587507" y="936"/>
                    <a:pt x="4589173" y="2601"/>
                  </a:cubicBezTo>
                  <a:cubicBezTo>
                    <a:pt x="4590838" y="4267"/>
                    <a:pt x="4591774" y="6526"/>
                    <a:pt x="4591774" y="8881"/>
                  </a:cubicBezTo>
                  <a:lnTo>
                    <a:pt x="4591774" y="1868504"/>
                  </a:lnTo>
                  <a:cubicBezTo>
                    <a:pt x="4591774" y="1873409"/>
                    <a:pt x="4587798" y="1877386"/>
                    <a:pt x="4582893" y="1877386"/>
                  </a:cubicBezTo>
                  <a:lnTo>
                    <a:pt x="8881" y="1877386"/>
                  </a:lnTo>
                  <a:cubicBezTo>
                    <a:pt x="3976" y="1877386"/>
                    <a:pt x="0" y="1873409"/>
                    <a:pt x="0" y="1868504"/>
                  </a:cubicBezTo>
                  <a:lnTo>
                    <a:pt x="0" y="8881"/>
                  </a:lnTo>
                  <a:cubicBezTo>
                    <a:pt x="0" y="3976"/>
                    <a:pt x="3976" y="0"/>
                    <a:pt x="8881" y="0"/>
                  </a:cubicBezTo>
                  <a:close/>
                </a:path>
              </a:pathLst>
            </a:custGeom>
            <a:solidFill>
              <a:srgbClr val="FFF5E4"/>
            </a:solidFill>
            <a:ln w="9525" cap="sq">
              <a:solidFill>
                <a:srgbClr val="000000"/>
              </a:solidFill>
              <a:prstDash val="lgDash"/>
              <a:miter/>
            </a:ln>
          </p:spPr>
        </p:sp>
        <p:sp>
          <p:nvSpPr>
            <p:cNvPr name="TextBox 11" id="11"/>
            <p:cNvSpPr txBox="true"/>
            <p:nvPr/>
          </p:nvSpPr>
          <p:spPr>
            <a:xfrm>
              <a:off x="0" y="-9525"/>
              <a:ext cx="4591774" cy="1886911"/>
            </a:xfrm>
            <a:prstGeom prst="rect">
              <a:avLst/>
            </a:prstGeom>
          </p:spPr>
          <p:txBody>
            <a:bodyPr anchor="ctr" rtlCol="false" tIns="50800" lIns="50800" bIns="50800" rIns="50800"/>
            <a:lstStyle/>
            <a:p>
              <a:pPr algn="ctr">
                <a:lnSpc>
                  <a:spcPts val="2999"/>
                </a:lnSpc>
              </a:pPr>
            </a:p>
          </p:txBody>
        </p:sp>
      </p:grpSp>
      <p:sp>
        <p:nvSpPr>
          <p:cNvPr name="Freeform 12" id="12"/>
          <p:cNvSpPr/>
          <p:nvPr/>
        </p:nvSpPr>
        <p:spPr>
          <a:xfrm flipH="false" flipV="false" rot="0">
            <a:off x="889480" y="2076607"/>
            <a:ext cx="4792605" cy="3708278"/>
          </a:xfrm>
          <a:custGeom>
            <a:avLst/>
            <a:gdLst/>
            <a:ahLst/>
            <a:cxnLst/>
            <a:rect r="r" b="b" t="t" l="l"/>
            <a:pathLst>
              <a:path h="3708278" w="4792605">
                <a:moveTo>
                  <a:pt x="0" y="0"/>
                </a:moveTo>
                <a:lnTo>
                  <a:pt x="4792605" y="0"/>
                </a:lnTo>
                <a:lnTo>
                  <a:pt x="4792605" y="3708278"/>
                </a:lnTo>
                <a:lnTo>
                  <a:pt x="0" y="3708278"/>
                </a:lnTo>
                <a:lnTo>
                  <a:pt x="0" y="0"/>
                </a:lnTo>
                <a:close/>
              </a:path>
            </a:pathLst>
          </a:custGeom>
          <a:blipFill>
            <a:blip r:embed="rId7"/>
            <a:stretch>
              <a:fillRect l="0" t="0" r="0" b="0"/>
            </a:stretch>
          </a:blipFill>
        </p:spPr>
      </p:sp>
      <p:sp>
        <p:nvSpPr>
          <p:cNvPr name="Freeform 13" id="13"/>
          <p:cNvSpPr/>
          <p:nvPr/>
        </p:nvSpPr>
        <p:spPr>
          <a:xfrm flipH="false" flipV="false" rot="0">
            <a:off x="6343894" y="2074487"/>
            <a:ext cx="5023805" cy="3710398"/>
          </a:xfrm>
          <a:custGeom>
            <a:avLst/>
            <a:gdLst/>
            <a:ahLst/>
            <a:cxnLst/>
            <a:rect r="r" b="b" t="t" l="l"/>
            <a:pathLst>
              <a:path h="3710398" w="5023805">
                <a:moveTo>
                  <a:pt x="0" y="0"/>
                </a:moveTo>
                <a:lnTo>
                  <a:pt x="5023806" y="0"/>
                </a:lnTo>
                <a:lnTo>
                  <a:pt x="5023806" y="3710398"/>
                </a:lnTo>
                <a:lnTo>
                  <a:pt x="0" y="3710398"/>
                </a:lnTo>
                <a:lnTo>
                  <a:pt x="0" y="0"/>
                </a:lnTo>
                <a:close/>
              </a:path>
            </a:pathLst>
          </a:custGeom>
          <a:blipFill>
            <a:blip r:embed="rId8"/>
            <a:stretch>
              <a:fillRect l="-28" t="0" r="-28" b="-4993"/>
            </a:stretch>
          </a:blipFill>
          <a:ln cap="sq">
            <a:noFill/>
            <a:prstDash val="solid"/>
            <a:miter/>
          </a:ln>
        </p:spPr>
      </p:sp>
      <p:sp>
        <p:nvSpPr>
          <p:cNvPr name="Freeform 14" id="14"/>
          <p:cNvSpPr/>
          <p:nvPr/>
        </p:nvSpPr>
        <p:spPr>
          <a:xfrm flipH="false" flipV="false" rot="0">
            <a:off x="2359774" y="6147935"/>
            <a:ext cx="6177029" cy="2509418"/>
          </a:xfrm>
          <a:custGeom>
            <a:avLst/>
            <a:gdLst/>
            <a:ahLst/>
            <a:cxnLst/>
            <a:rect r="r" b="b" t="t" l="l"/>
            <a:pathLst>
              <a:path h="2509418" w="6177029">
                <a:moveTo>
                  <a:pt x="0" y="0"/>
                </a:moveTo>
                <a:lnTo>
                  <a:pt x="6177029" y="0"/>
                </a:lnTo>
                <a:lnTo>
                  <a:pt x="6177029" y="2509418"/>
                </a:lnTo>
                <a:lnTo>
                  <a:pt x="0" y="2509418"/>
                </a:lnTo>
                <a:lnTo>
                  <a:pt x="0" y="0"/>
                </a:lnTo>
                <a:close/>
              </a:path>
            </a:pathLst>
          </a:custGeom>
          <a:blipFill>
            <a:blip r:embed="rId9"/>
            <a:stretch>
              <a:fillRect l="0" t="0" r="0" b="0"/>
            </a:stretch>
          </a:blipFill>
        </p:spPr>
      </p:sp>
      <p:sp>
        <p:nvSpPr>
          <p:cNvPr name="Freeform 15" id="15"/>
          <p:cNvSpPr/>
          <p:nvPr/>
        </p:nvSpPr>
        <p:spPr>
          <a:xfrm flipH="false" flipV="false" rot="0">
            <a:off x="12029508" y="2076607"/>
            <a:ext cx="5229792" cy="3708278"/>
          </a:xfrm>
          <a:custGeom>
            <a:avLst/>
            <a:gdLst/>
            <a:ahLst/>
            <a:cxnLst/>
            <a:rect r="r" b="b" t="t" l="l"/>
            <a:pathLst>
              <a:path h="3708278" w="5229792">
                <a:moveTo>
                  <a:pt x="0" y="0"/>
                </a:moveTo>
                <a:lnTo>
                  <a:pt x="5229792" y="0"/>
                </a:lnTo>
                <a:lnTo>
                  <a:pt x="5229792" y="3708278"/>
                </a:lnTo>
                <a:lnTo>
                  <a:pt x="0" y="3708278"/>
                </a:lnTo>
                <a:lnTo>
                  <a:pt x="0" y="0"/>
                </a:lnTo>
                <a:close/>
              </a:path>
            </a:pathLst>
          </a:custGeom>
          <a:blipFill>
            <a:blip r:embed="rId10"/>
            <a:stretch>
              <a:fillRect l="0" t="0" r="0" b="0"/>
            </a:stretch>
          </a:blipFill>
        </p:spPr>
      </p:sp>
      <p:sp>
        <p:nvSpPr>
          <p:cNvPr name="Freeform 16" id="16"/>
          <p:cNvSpPr/>
          <p:nvPr/>
        </p:nvSpPr>
        <p:spPr>
          <a:xfrm flipH="false" flipV="false" rot="0">
            <a:off x="9133813" y="6147935"/>
            <a:ext cx="6569889" cy="2509418"/>
          </a:xfrm>
          <a:custGeom>
            <a:avLst/>
            <a:gdLst/>
            <a:ahLst/>
            <a:cxnLst/>
            <a:rect r="r" b="b" t="t" l="l"/>
            <a:pathLst>
              <a:path h="2509418" w="6569889">
                <a:moveTo>
                  <a:pt x="0" y="0"/>
                </a:moveTo>
                <a:lnTo>
                  <a:pt x="6569889" y="0"/>
                </a:lnTo>
                <a:lnTo>
                  <a:pt x="6569889" y="2509418"/>
                </a:lnTo>
                <a:lnTo>
                  <a:pt x="0" y="2509418"/>
                </a:lnTo>
                <a:lnTo>
                  <a:pt x="0" y="0"/>
                </a:lnTo>
                <a:close/>
              </a:path>
            </a:pathLst>
          </a:custGeom>
          <a:blipFill>
            <a:blip r:embed="rId11"/>
            <a:stretch>
              <a:fillRect l="0" t="0" r="0" b="-40067"/>
            </a:stretch>
          </a:blipFill>
        </p:spPr>
      </p:sp>
      <p:sp>
        <p:nvSpPr>
          <p:cNvPr name="TextBox 17" id="17"/>
          <p:cNvSpPr txBox="true"/>
          <p:nvPr/>
        </p:nvSpPr>
        <p:spPr>
          <a:xfrm rot="0">
            <a:off x="6791453" y="-53199"/>
            <a:ext cx="4684719" cy="882180"/>
          </a:xfrm>
          <a:prstGeom prst="rect">
            <a:avLst/>
          </a:prstGeom>
        </p:spPr>
        <p:txBody>
          <a:bodyPr anchor="t" rtlCol="false" tIns="0" lIns="0" bIns="0" rIns="0">
            <a:spAutoFit/>
          </a:bodyPr>
          <a:lstStyle/>
          <a:p>
            <a:pPr algn="ctr">
              <a:lnSpc>
                <a:spcPts val="6508"/>
              </a:lnSpc>
            </a:pPr>
            <a:r>
              <a:rPr lang="en-US" sz="4650" b="true">
                <a:solidFill>
                  <a:srgbClr val="FFFFFF"/>
                </a:solidFill>
                <a:latin typeface="Times New Roman Bold"/>
                <a:ea typeface="Times New Roman Bold"/>
                <a:cs typeface="Times New Roman Bold"/>
                <a:sym typeface="Times New Roman Bold"/>
              </a:rPr>
              <a:t>Results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DAGS7LIbaFo</dc:identifier>
  <dcterms:modified xsi:type="dcterms:W3CDTF">2011-08-01T06:04:30Z</dcterms:modified>
  <cp:revision>1</cp:revision>
  <dc:title>Minor Project.pptx</dc:title>
</cp:coreProperties>
</file>